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notesMasterIdLst>
    <p:notesMasterId r:id="rId28"/>
  </p:notesMasterIdLst>
  <p:handoutMasterIdLst>
    <p:handoutMasterId r:id="rId29"/>
  </p:handoutMasterIdLst>
  <p:sldIdLst>
    <p:sldId id="256" r:id="rId2"/>
    <p:sldId id="327" r:id="rId3"/>
    <p:sldId id="300" r:id="rId4"/>
    <p:sldId id="303" r:id="rId5"/>
    <p:sldId id="267" r:id="rId6"/>
    <p:sldId id="263" r:id="rId7"/>
    <p:sldId id="306" r:id="rId8"/>
    <p:sldId id="307" r:id="rId9"/>
    <p:sldId id="326" r:id="rId10"/>
    <p:sldId id="302" r:id="rId11"/>
    <p:sldId id="322" r:id="rId12"/>
    <p:sldId id="324" r:id="rId13"/>
    <p:sldId id="310" r:id="rId14"/>
    <p:sldId id="291" r:id="rId15"/>
    <p:sldId id="290" r:id="rId16"/>
    <p:sldId id="268" r:id="rId17"/>
    <p:sldId id="297" r:id="rId18"/>
    <p:sldId id="323" r:id="rId19"/>
    <p:sldId id="304" r:id="rId20"/>
    <p:sldId id="325" r:id="rId21"/>
    <p:sldId id="330" r:id="rId22"/>
    <p:sldId id="329" r:id="rId23"/>
    <p:sldId id="331" r:id="rId24"/>
    <p:sldId id="274" r:id="rId25"/>
    <p:sldId id="305" r:id="rId26"/>
    <p:sldId id="319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D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24" autoAdjust="0"/>
  </p:normalViewPr>
  <p:slideViewPr>
    <p:cSldViewPr>
      <p:cViewPr varScale="1">
        <p:scale>
          <a:sx n="109" d="100"/>
          <a:sy n="109" d="100"/>
        </p:scale>
        <p:origin x="129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49AC5-7D43-4834-ADC3-4DFEE9B35953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7E718-B9FB-4EB8-B27D-0533222855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F1FFCB1-C9A8-4B63-ADE3-69FD9FED635B}" type="datetimeFigureOut">
              <a:rPr lang="en-US" smtClean="0"/>
              <a:pPr/>
              <a:t>1/5/2018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CC8902-11BC-4AB0-B4DF-0EC2B3732B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C8902-11BC-4AB0-B4DF-0EC2B3732B75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C8902-11BC-4AB0-B4DF-0EC2B3732B7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571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BEE9-C133-46E4-8F9D-1F6C126C1E2D}" type="datetime1">
              <a:rPr lang="en-US" smtClean="0"/>
              <a:pPr/>
              <a:t>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9541-00D0-4AA5-869E-CA4B13E6AF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83980-8E98-45C0-B701-A0E5A8713144}" type="datetime1">
              <a:rPr lang="en-US" smtClean="0"/>
              <a:pPr/>
              <a:t>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9541-00D0-4AA5-869E-CA4B13E6AF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4E2DC-FEC0-4665-9C57-FE66852F7874}" type="datetime1">
              <a:rPr lang="en-US" smtClean="0"/>
              <a:pPr/>
              <a:t>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9541-00D0-4AA5-869E-CA4B13E6AF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38C5-637B-428D-A7B1-A1A3CA580117}" type="datetime1">
              <a:rPr lang="en-US" smtClean="0"/>
              <a:pPr/>
              <a:t>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9541-00D0-4AA5-869E-CA4B13E6AF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A1A3D-0FBC-41F6-9575-CD636877DD07}" type="datetime1">
              <a:rPr lang="en-US" smtClean="0"/>
              <a:pPr/>
              <a:t>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9541-00D0-4AA5-869E-CA4B13E6AF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C19DE-613F-4374-8364-B46D9C9881E4}" type="datetime1">
              <a:rPr lang="en-US" smtClean="0"/>
              <a:pPr/>
              <a:t>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9541-00D0-4AA5-869E-CA4B13E6AF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F676-5B2D-447B-83A1-BA31292337C3}" type="datetime1">
              <a:rPr lang="en-US" smtClean="0"/>
              <a:pPr/>
              <a:t>1/5/2018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9541-00D0-4AA5-869E-CA4B13E6AF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DC80-9A12-4360-BF88-744CF34B9966}" type="datetime1">
              <a:rPr lang="en-US" smtClean="0"/>
              <a:pPr/>
              <a:t>1/5/2018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9541-00D0-4AA5-869E-CA4B13E6AF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83C3-DE95-4C39-9165-8A3D7DD40E49}" type="datetime1">
              <a:rPr lang="en-US" smtClean="0"/>
              <a:pPr/>
              <a:t>1/5/2018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9541-00D0-4AA5-869E-CA4B13E6AF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99F2-0EF7-463B-AFEC-C84C1BCF5549}" type="datetime1">
              <a:rPr lang="en-US" smtClean="0"/>
              <a:pPr/>
              <a:t>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9541-00D0-4AA5-869E-CA4B13E6AF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B2F0C-12E7-40A6-BA10-AB874469084A}" type="datetime1">
              <a:rPr lang="en-US" smtClean="0"/>
              <a:pPr/>
              <a:t>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9541-00D0-4AA5-869E-CA4B13E6AF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1ACC4-2E7A-4437-92A8-87B8C1C94B0B}" type="datetime1">
              <a:rPr lang="en-US" smtClean="0"/>
              <a:pPr/>
              <a:t>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A9541-00D0-4AA5-869E-CA4B13E6AF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-sara.org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-sara.org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-sara.org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mhill@nc-sara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4724400"/>
            <a:ext cx="3505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001D58"/>
              </a:solidFill>
              <a:cs typeface="Arial" pitchFamily="34" charset="0"/>
            </a:endParaRPr>
          </a:p>
          <a:p>
            <a:r>
              <a:rPr lang="en-US" sz="2000" dirty="0" err="1">
                <a:solidFill>
                  <a:srgbClr val="001D58"/>
                </a:solidFill>
                <a:cs typeface="Arial" pitchFamily="34" charset="0"/>
              </a:rPr>
              <a:t>MoKanSAN</a:t>
            </a:r>
            <a:r>
              <a:rPr lang="en-US" sz="2000" dirty="0">
                <a:solidFill>
                  <a:srgbClr val="001D58"/>
                </a:solidFill>
                <a:cs typeface="Arial" pitchFamily="34" charset="0"/>
              </a:rPr>
              <a:t> Summit</a:t>
            </a:r>
          </a:p>
          <a:p>
            <a:r>
              <a:rPr lang="en-US" sz="2000" dirty="0">
                <a:solidFill>
                  <a:srgbClr val="001D58"/>
                </a:solidFill>
                <a:cs typeface="Arial" pitchFamily="34" charset="0"/>
              </a:rPr>
              <a:t>Kansas City, Missouri</a:t>
            </a:r>
          </a:p>
          <a:p>
            <a:r>
              <a:rPr lang="en-US" sz="2000" dirty="0">
                <a:solidFill>
                  <a:srgbClr val="001D58"/>
                </a:solidFill>
                <a:cs typeface="Arial" pitchFamily="34" charset="0"/>
              </a:rPr>
              <a:t>January 8,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2CA7BB9-B9BA-46E8-8756-09D7D9C6ADA0}"/>
              </a:ext>
            </a:extLst>
          </p:cNvPr>
          <p:cNvSpPr/>
          <p:nvPr/>
        </p:nvSpPr>
        <p:spPr>
          <a:xfrm>
            <a:off x="2057400" y="1905000"/>
            <a:ext cx="7086600" cy="495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9541-00D0-4AA5-869E-CA4B13E6AFF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86000" y="609600"/>
            <a:ext cx="6019800" cy="1295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normalizeH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Institutions by Size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C7E7F95-A60B-4D00-94CA-10F66629AC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3" t="26506" r="-1"/>
          <a:stretch/>
        </p:blipFill>
        <p:spPr bwMode="auto">
          <a:xfrm>
            <a:off x="2049065" y="1905000"/>
            <a:ext cx="6989551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5AFED3-072C-4555-8F56-1D8C31A36B57}"/>
              </a:ext>
            </a:extLst>
          </p:cNvPr>
          <p:cNvSpPr txBox="1"/>
          <p:nvPr/>
        </p:nvSpPr>
        <p:spPr>
          <a:xfrm>
            <a:off x="2286000" y="6019800"/>
            <a:ext cx="16401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As of November 27, 2017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9541-00D0-4AA5-869E-CA4B13E6AFF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86000" y="609600"/>
            <a:ext cx="6019800" cy="1295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normalizeH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Institutions by Sector</a:t>
            </a:r>
          </a:p>
        </p:txBody>
      </p:sp>
      <p:pic>
        <p:nvPicPr>
          <p:cNvPr id="2050" name="Picture 2" descr="Inline image 4">
            <a:extLst>
              <a:ext uri="{FF2B5EF4-FFF2-40B4-BE49-F238E27FC236}">
                <a16:creationId xmlns:a16="http://schemas.microsoft.com/office/drawing/2014/main" id="{469FABE6-530B-48B8-B0A5-9A5C41408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27" y="1905000"/>
            <a:ext cx="705647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ABCA260-C5C0-4A94-B702-4A84D5FF9543}"/>
              </a:ext>
            </a:extLst>
          </p:cNvPr>
          <p:cNvSpPr/>
          <p:nvPr/>
        </p:nvSpPr>
        <p:spPr>
          <a:xfrm>
            <a:off x="2514600" y="6629400"/>
            <a:ext cx="1219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D54EFB-BC2F-4C28-8463-5DEBA327C463}"/>
              </a:ext>
            </a:extLst>
          </p:cNvPr>
          <p:cNvSpPr txBox="1"/>
          <p:nvPr/>
        </p:nvSpPr>
        <p:spPr>
          <a:xfrm>
            <a:off x="2316332" y="6459865"/>
            <a:ext cx="16401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As of November 27, 2017</a:t>
            </a:r>
          </a:p>
        </p:txBody>
      </p:sp>
    </p:spTree>
    <p:extLst>
      <p:ext uri="{BB962C8B-B14F-4D97-AF65-F5344CB8AC3E}">
        <p14:creationId xmlns:p14="http://schemas.microsoft.com/office/powerpoint/2010/main" val="3668904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1"/>
          </p:nvPr>
        </p:nvSpPr>
        <p:spPr>
          <a:xfrm>
            <a:off x="2286000" y="2362200"/>
            <a:ext cx="6553200" cy="4038600"/>
          </a:xfrm>
        </p:spPr>
        <p:txBody>
          <a:bodyPr>
            <a:normAutofit/>
          </a:bodyPr>
          <a:lstStyle/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A9541-00D0-4AA5-869E-CA4B13E6AF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0" y="228600"/>
            <a:ext cx="6400800" cy="1600200"/>
          </a:xfrm>
        </p:spPr>
        <p:txBody>
          <a:bodyPr>
            <a:noAutofit/>
          </a:bodyPr>
          <a:lstStyle/>
          <a:p>
            <a:pPr algn="l">
              <a:lnSpc>
                <a:spcPts val="4200"/>
              </a:lnSpc>
            </a:pPr>
            <a:r>
              <a:rPr lang="en-US" sz="4000" dirty="0">
                <a:latin typeface="Arial" pitchFamily="34" charset="0"/>
                <a:cs typeface="Arial" pitchFamily="34" charset="0"/>
              </a:rPr>
              <a:t>2017 Enrollment Report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743200" y="2057400"/>
            <a:ext cx="5943600" cy="45259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1,477 institutions reported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1,170,725 total reported enrollments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Report is available on the 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NC-SARA web page:  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  <a:hlinkClick r:id="rId3"/>
              </a:rPr>
              <a:t>www.nc-sara.org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1"/>
            <a:endParaRPr lang="en-US" dirty="0">
              <a:latin typeface="Arial" pitchFamily="34" charset="0"/>
              <a:cs typeface="Arial" pitchFamily="34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79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0" y="304800"/>
            <a:ext cx="6400800" cy="1524000"/>
          </a:xfrm>
        </p:spPr>
        <p:txBody>
          <a:bodyPr>
            <a:noAutofit/>
          </a:bodyPr>
          <a:lstStyle/>
          <a:p>
            <a:pPr algn="l">
              <a:lnSpc>
                <a:spcPts val="4200"/>
              </a:lnSpc>
            </a:pPr>
            <a:r>
              <a:rPr lang="en-US" sz="4000" dirty="0">
                <a:latin typeface="Arial" pitchFamily="34" charset="0"/>
                <a:cs typeface="Arial" pitchFamily="34" charset="0"/>
              </a:rPr>
              <a:t>Essential principles </a:t>
            </a:r>
            <a:br>
              <a:rPr lang="en-US" sz="4000" dirty="0">
                <a:latin typeface="Arial" pitchFamily="34" charset="0"/>
                <a:cs typeface="Arial" pitchFamily="34" charset="0"/>
              </a:rPr>
            </a:br>
            <a:r>
              <a:rPr lang="en-US" sz="4000" dirty="0">
                <a:latin typeface="Arial" pitchFamily="34" charset="0"/>
                <a:cs typeface="Arial" pitchFamily="34" charset="0"/>
              </a:rPr>
              <a:t>of SARA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(1)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"/>
          </p:nvPr>
        </p:nvSpPr>
        <p:spPr>
          <a:xfrm>
            <a:off x="2286000" y="2438400"/>
            <a:ext cx="6553200" cy="3886200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  <a:spcBef>
                <a:spcPts val="12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rgbClr val="C00000"/>
                </a:solidFill>
                <a:cs typeface="Arial" pitchFamily="34" charset="0"/>
              </a:rPr>
              <a:t>Voluntary</a:t>
            </a:r>
            <a:r>
              <a:rPr lang="en-US" sz="2800" dirty="0">
                <a:cs typeface="Arial" pitchFamily="34" charset="0"/>
              </a:rPr>
              <a:t> for states and institutions.</a:t>
            </a:r>
          </a:p>
          <a:p>
            <a:pPr>
              <a:lnSpc>
                <a:spcPts val="3000"/>
              </a:lnSpc>
              <a:spcBef>
                <a:spcPts val="12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dirty="0">
                <a:cs typeface="Arial" pitchFamily="34" charset="0"/>
              </a:rPr>
              <a:t>Acknowledges the </a:t>
            </a:r>
            <a:r>
              <a:rPr lang="en-US" sz="2800" dirty="0">
                <a:solidFill>
                  <a:srgbClr val="C00000"/>
                </a:solidFill>
                <a:cs typeface="Arial" pitchFamily="34" charset="0"/>
              </a:rPr>
              <a:t>traditional roles within higher education’s “accountability triad”</a:t>
            </a:r>
            <a:r>
              <a:rPr lang="en-US" sz="2800" dirty="0">
                <a:cs typeface="Arial" pitchFamily="34" charset="0"/>
              </a:rPr>
              <a:t>: federal government, states, and accrediting bodies recognized by the U.S. Department of Education.</a:t>
            </a:r>
            <a:endParaRPr lang="en-US" sz="1600" dirty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20A9541-00D0-4AA5-869E-CA4B13E6AFF2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1"/>
          </p:nvPr>
        </p:nvSpPr>
        <p:spPr>
          <a:xfrm>
            <a:off x="2286000" y="2362200"/>
            <a:ext cx="6553200" cy="4038600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800" dirty="0">
                <a:cs typeface="Arial" pitchFamily="34" charset="0"/>
              </a:rPr>
              <a:t>Lays out a </a:t>
            </a:r>
            <a:r>
              <a:rPr lang="en-US" sz="2800" dirty="0">
                <a:solidFill>
                  <a:srgbClr val="C00000"/>
                </a:solidFill>
                <a:cs typeface="Arial" pitchFamily="34" charset="0"/>
              </a:rPr>
              <a:t>framework for state-level reciprocity</a:t>
            </a:r>
            <a:r>
              <a:rPr lang="en-US" sz="2800" dirty="0">
                <a:cs typeface="Arial" pitchFamily="34" charset="0"/>
              </a:rPr>
              <a:t>, including a governance structure, implementation by the four regional higher education compacts (MHEC, NEBHE, SREB, WICHE), a </a:t>
            </a:r>
            <a:br>
              <a:rPr lang="en-US" sz="2800" dirty="0">
                <a:cs typeface="Arial" pitchFamily="34" charset="0"/>
              </a:rPr>
            </a:br>
            <a:r>
              <a:rPr lang="en-US" sz="2800" dirty="0">
                <a:cs typeface="Arial" pitchFamily="34" charset="0"/>
              </a:rPr>
              <a:t>National Council for SARA to ensure comprehensive national coverage, and </a:t>
            </a:r>
            <a:br>
              <a:rPr lang="en-US" sz="2800" dirty="0">
                <a:cs typeface="Arial" pitchFamily="34" charset="0"/>
              </a:rPr>
            </a:br>
            <a:r>
              <a:rPr lang="en-US" sz="2800" dirty="0">
                <a:cs typeface="Arial" pitchFamily="34" charset="0"/>
              </a:rPr>
              <a:t>a financial plan to support operations.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20A9541-00D0-4AA5-869E-CA4B13E6AFF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0" y="228600"/>
            <a:ext cx="6400800" cy="1600200"/>
          </a:xfrm>
        </p:spPr>
        <p:txBody>
          <a:bodyPr>
            <a:noAutofit/>
          </a:bodyPr>
          <a:lstStyle/>
          <a:p>
            <a:pPr algn="l">
              <a:lnSpc>
                <a:spcPts val="4200"/>
              </a:lnSpc>
            </a:pPr>
            <a:r>
              <a:rPr lang="en-US" sz="4000" dirty="0">
                <a:latin typeface="Arial" pitchFamily="34" charset="0"/>
                <a:cs typeface="Arial" pitchFamily="34" charset="0"/>
              </a:rPr>
              <a:t>Essential principles </a:t>
            </a:r>
            <a:br>
              <a:rPr lang="en-US" sz="4000" dirty="0">
                <a:latin typeface="Arial" pitchFamily="34" charset="0"/>
                <a:cs typeface="Arial" pitchFamily="34" charset="0"/>
              </a:rPr>
            </a:br>
            <a:r>
              <a:rPr lang="en-US" sz="4000" dirty="0">
                <a:latin typeface="Arial" pitchFamily="34" charset="0"/>
                <a:cs typeface="Arial" pitchFamily="34" charset="0"/>
              </a:rPr>
              <a:t>of SARA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(2)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1"/>
          </p:nvPr>
        </p:nvSpPr>
        <p:spPr>
          <a:xfrm>
            <a:off x="2286000" y="2286000"/>
            <a:ext cx="6553200" cy="4191000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  <a:spcBef>
                <a:spcPts val="12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Requires states to approve their </a:t>
            </a:r>
            <a:br>
              <a:rPr lang="en-US" dirty="0">
                <a:solidFill>
                  <a:srgbClr val="C00000"/>
                </a:solidFill>
                <a:cs typeface="Arial" pitchFamily="34" charset="0"/>
              </a:rPr>
            </a:b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in-state institutions </a:t>
            </a:r>
            <a:r>
              <a:rPr lang="en-US" dirty="0">
                <a:cs typeface="Arial" pitchFamily="34" charset="0"/>
              </a:rPr>
              <a:t>for SARA participation (based upon institutional accreditation and financial stability) and resolve student complaints. </a:t>
            </a:r>
          </a:p>
          <a:p>
            <a:pPr>
              <a:lnSpc>
                <a:spcPts val="3000"/>
              </a:lnSpc>
              <a:spcBef>
                <a:spcPts val="12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>
                <a:cs typeface="Arial" pitchFamily="34" charset="0"/>
              </a:rPr>
              <a:t>SARA states agree to impose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no additional (non-SARA) fees or requirements</a:t>
            </a:r>
            <a:r>
              <a:rPr lang="en-US" dirty="0">
                <a:cs typeface="Arial" pitchFamily="34" charset="0"/>
              </a:rPr>
              <a:t> on institutions from other SARA states.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20A9541-00D0-4AA5-869E-CA4B13E6AFF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0" y="228600"/>
            <a:ext cx="6400800" cy="1600200"/>
          </a:xfrm>
        </p:spPr>
        <p:txBody>
          <a:bodyPr>
            <a:noAutofit/>
          </a:bodyPr>
          <a:lstStyle/>
          <a:p>
            <a:pPr algn="l">
              <a:lnSpc>
                <a:spcPts val="4200"/>
              </a:lnSpc>
            </a:pPr>
            <a:r>
              <a:rPr lang="en-US" sz="4000" dirty="0">
                <a:latin typeface="Arial" pitchFamily="34" charset="0"/>
                <a:cs typeface="Arial" pitchFamily="34" charset="0"/>
              </a:rPr>
              <a:t>Essential principles </a:t>
            </a:r>
            <a:br>
              <a:rPr lang="en-US" sz="4000" dirty="0">
                <a:latin typeface="Arial" pitchFamily="34" charset="0"/>
                <a:cs typeface="Arial" pitchFamily="34" charset="0"/>
              </a:rPr>
            </a:br>
            <a:r>
              <a:rPr lang="en-US" sz="4000" dirty="0">
                <a:latin typeface="Arial" pitchFamily="34" charset="0"/>
                <a:cs typeface="Arial" pitchFamily="34" charset="0"/>
              </a:rPr>
              <a:t>of SARA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(3)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1"/>
          </p:nvPr>
        </p:nvSpPr>
        <p:spPr>
          <a:xfrm>
            <a:off x="2286000" y="2286000"/>
            <a:ext cx="6553200" cy="4419600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  <a:spcBef>
                <a:spcPts val="12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Open to degree-granting postsecondary institutions from all sectors</a:t>
            </a:r>
            <a:r>
              <a:rPr lang="en-US" dirty="0">
                <a:cs typeface="Arial" pitchFamily="34" charset="0"/>
              </a:rPr>
              <a:t>: public colleges and universities; independent institutions, both non-profit and for-profit.</a:t>
            </a:r>
          </a:p>
          <a:p>
            <a:pPr>
              <a:lnSpc>
                <a:spcPts val="3000"/>
              </a:lnSpc>
              <a:spcBef>
                <a:spcPts val="12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>
                <a:cs typeface="Arial" pitchFamily="34" charset="0"/>
              </a:rPr>
              <a:t>Sets forth a reasonable,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uniform set of triggers of “physical presence”</a:t>
            </a:r>
            <a:r>
              <a:rPr lang="en-US" dirty="0">
                <a:cs typeface="Arial" pitchFamily="34" charset="0"/>
              </a:rPr>
              <a:t>.</a:t>
            </a:r>
          </a:p>
          <a:p>
            <a:pPr>
              <a:lnSpc>
                <a:spcPts val="3000"/>
              </a:lnSpc>
              <a:spcBef>
                <a:spcPts val="12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Preserves state approval and oversight of on-the-ground campuses.</a:t>
            </a:r>
          </a:p>
          <a:p>
            <a:pPr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20A9541-00D0-4AA5-869E-CA4B13E6AFF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0" y="304800"/>
            <a:ext cx="6400800" cy="1524000"/>
          </a:xfrm>
        </p:spPr>
        <p:txBody>
          <a:bodyPr>
            <a:noAutofit/>
          </a:bodyPr>
          <a:lstStyle/>
          <a:p>
            <a:pPr algn="l">
              <a:lnSpc>
                <a:spcPts val="4200"/>
              </a:lnSpc>
            </a:pPr>
            <a:r>
              <a:rPr lang="en-US" sz="4000" dirty="0">
                <a:latin typeface="Arial" pitchFamily="34" charset="0"/>
                <a:cs typeface="Arial" pitchFamily="34" charset="0"/>
              </a:rPr>
              <a:t>Essential principles </a:t>
            </a:r>
            <a:br>
              <a:rPr lang="en-US" sz="4000" dirty="0">
                <a:latin typeface="Arial" pitchFamily="34" charset="0"/>
                <a:cs typeface="Arial" pitchFamily="34" charset="0"/>
              </a:rPr>
            </a:br>
            <a:r>
              <a:rPr lang="en-US" sz="4000" dirty="0">
                <a:latin typeface="Arial" pitchFamily="34" charset="0"/>
                <a:cs typeface="Arial" pitchFamily="34" charset="0"/>
              </a:rPr>
              <a:t>of SARA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(4)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1"/>
          </p:nvPr>
        </p:nvSpPr>
        <p:spPr>
          <a:xfrm>
            <a:off x="2286000" y="2209800"/>
            <a:ext cx="6553200" cy="4648200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>
                <a:cs typeface="Arial" pitchFamily="34" charset="0"/>
              </a:rPr>
              <a:t>Shifts principal oversight responsibilities from the state in which the distance education is being received to the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“home state” </a:t>
            </a:r>
            <a:r>
              <a:rPr lang="en-US" dirty="0">
                <a:cs typeface="Arial" pitchFamily="34" charset="0"/>
              </a:rPr>
              <a:t>of the institution offering the instruction. (Host state can also work to resolve problems.)</a:t>
            </a:r>
          </a:p>
          <a:p>
            <a:pPr>
              <a:lnSpc>
                <a:spcPts val="3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>
                <a:cs typeface="Arial" pitchFamily="34" charset="0"/>
              </a:rPr>
              <a:t>Initial funding from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Lumina Foundation</a:t>
            </a:r>
            <a:r>
              <a:rPr lang="en-US" dirty="0">
                <a:cs typeface="Arial" pitchFamily="34" charset="0"/>
              </a:rPr>
              <a:t>, eventual reliance on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institutional fees </a:t>
            </a:r>
            <a:r>
              <a:rPr lang="en-US" dirty="0">
                <a:cs typeface="Arial" pitchFamily="34" charset="0"/>
              </a:rPr>
              <a:t>paid to the National Council for SARA.</a:t>
            </a: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20A9541-00D0-4AA5-869E-CA4B13E6AFF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0" y="304800"/>
            <a:ext cx="6400800" cy="1524000"/>
          </a:xfrm>
        </p:spPr>
        <p:txBody>
          <a:bodyPr>
            <a:noAutofit/>
          </a:bodyPr>
          <a:lstStyle/>
          <a:p>
            <a:pPr algn="l">
              <a:lnSpc>
                <a:spcPts val="4200"/>
              </a:lnSpc>
            </a:pPr>
            <a:r>
              <a:rPr lang="en-US" sz="4000" dirty="0">
                <a:latin typeface="Arial" pitchFamily="34" charset="0"/>
                <a:cs typeface="Arial" pitchFamily="34" charset="0"/>
              </a:rPr>
              <a:t>Essential principles </a:t>
            </a:r>
            <a:br>
              <a:rPr lang="en-US" sz="4000" dirty="0">
                <a:latin typeface="Arial" pitchFamily="34" charset="0"/>
                <a:cs typeface="Arial" pitchFamily="34" charset="0"/>
              </a:rPr>
            </a:br>
            <a:r>
              <a:rPr lang="en-US" sz="4000" dirty="0">
                <a:latin typeface="Arial" pitchFamily="34" charset="0"/>
                <a:cs typeface="Arial" pitchFamily="34" charset="0"/>
              </a:rPr>
              <a:t>of SARA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(5)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0" y="304800"/>
            <a:ext cx="6400800" cy="1524000"/>
          </a:xfrm>
        </p:spPr>
        <p:txBody>
          <a:bodyPr>
            <a:noAutofit/>
          </a:bodyPr>
          <a:lstStyle/>
          <a:p>
            <a:pPr algn="l">
              <a:lnSpc>
                <a:spcPts val="4200"/>
              </a:lnSpc>
            </a:pPr>
            <a:r>
              <a:rPr lang="en-US" sz="4000" dirty="0"/>
              <a:t>Experiential learning placements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A9541-00D0-4AA5-869E-CA4B13E6AF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438400" y="2133600"/>
            <a:ext cx="6553200" cy="48006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3000" dirty="0">
                <a:latin typeface="Arial" pitchFamily="34" charset="0"/>
                <a:cs typeface="Arial" pitchFamily="34" charset="0"/>
              </a:rPr>
              <a:t>Why deal with experiential education at all?</a:t>
            </a:r>
          </a:p>
          <a:p>
            <a:pPr marL="457200"/>
            <a:r>
              <a:rPr lang="en-US" sz="2400" dirty="0">
                <a:latin typeface="Arial" pitchFamily="34" charset="0"/>
                <a:cs typeface="Arial" pitchFamily="34" charset="0"/>
              </a:rPr>
              <a:t>Beneficial for students </a:t>
            </a:r>
          </a:p>
          <a:p>
            <a:pPr marL="457200"/>
            <a:r>
              <a:rPr lang="en-US" sz="2400" dirty="0">
                <a:latin typeface="Arial" pitchFamily="34" charset="0"/>
                <a:cs typeface="Arial" pitchFamily="34" charset="0"/>
              </a:rPr>
              <a:t>Many states regulate it</a:t>
            </a:r>
          </a:p>
          <a:p>
            <a:pPr marL="457200"/>
            <a:r>
              <a:rPr lang="en-US" sz="2400" dirty="0">
                <a:latin typeface="Arial" pitchFamily="34" charset="0"/>
                <a:cs typeface="Arial" pitchFamily="34" charset="0"/>
              </a:rPr>
              <a:t>Required for some degree programs (allied health, teaching, etc.)</a:t>
            </a:r>
          </a:p>
          <a:p>
            <a:pPr marL="457200"/>
            <a:r>
              <a:rPr lang="en-US" sz="2400" dirty="0">
                <a:latin typeface="Arial" pitchFamily="34" charset="0"/>
                <a:cs typeface="Arial" pitchFamily="34" charset="0"/>
              </a:rPr>
              <a:t>Programs intended to lead to licensure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26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09800" y="381000"/>
            <a:ext cx="6477000" cy="1143000"/>
          </a:xfrm>
        </p:spPr>
        <p:txBody>
          <a:bodyPr>
            <a:noAutofit/>
          </a:bodyPr>
          <a:lstStyle/>
          <a:p>
            <a:pPr algn="l"/>
            <a:r>
              <a:rPr lang="en-US" sz="4000" dirty="0">
                <a:latin typeface="Arial" pitchFamily="34" charset="0"/>
                <a:cs typeface="Arial" pitchFamily="34" charset="0"/>
              </a:rPr>
              <a:t>Benefits to students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2286000" y="2362200"/>
            <a:ext cx="6400800" cy="4267200"/>
          </a:xfrm>
        </p:spPr>
        <p:txBody>
          <a:bodyPr>
            <a:normAutofit/>
          </a:bodyPr>
          <a:lstStyle/>
          <a:p>
            <a:r>
              <a:rPr lang="en-US" dirty="0">
                <a:cs typeface="Arial" pitchFamily="34" charset="0"/>
              </a:rPr>
              <a:t>Expands access to educational offerings.</a:t>
            </a:r>
          </a:p>
          <a:p>
            <a:r>
              <a:rPr lang="en-US" dirty="0">
                <a:cs typeface="Arial" pitchFamily="34" charset="0"/>
              </a:rPr>
              <a:t>Better resolution of complaints from students in SARA states.</a:t>
            </a:r>
          </a:p>
          <a:p>
            <a:r>
              <a:rPr lang="en-US" dirty="0">
                <a:cs typeface="Arial" pitchFamily="34" charset="0"/>
              </a:rPr>
              <a:t>Reduces a rapidly growing institutional cost that is in one way or another passed along to students.</a:t>
            </a:r>
          </a:p>
          <a:p>
            <a:r>
              <a:rPr lang="en-US" dirty="0">
                <a:cs typeface="Arial" pitchFamily="34" charset="0"/>
              </a:rPr>
              <a:t>Enhances overall quality of distance education.</a:t>
            </a:r>
          </a:p>
          <a:p>
            <a:pPr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9541-00D0-4AA5-869E-CA4B13E6AFF2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6096000" cy="12954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Arial" pitchFamily="34" charset="0"/>
                <a:cs typeface="Arial" pitchFamily="34" charset="0"/>
              </a:rPr>
              <a:t>Presenter</a:t>
            </a:r>
            <a:r>
              <a:rPr lang="en-US" sz="4000" dirty="0"/>
              <a:t>: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"/>
          </p:nvPr>
        </p:nvSpPr>
        <p:spPr>
          <a:xfrm>
            <a:off x="2286000" y="2286000"/>
            <a:ext cx="6553200" cy="4191000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Marshall A. Hill</a:t>
            </a:r>
          </a:p>
          <a:p>
            <a:pPr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Executive Director, NC-SARA</a:t>
            </a:r>
          </a:p>
          <a:p>
            <a:pPr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A9541-00D0-4AA5-869E-CA4B13E6AF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365165"/>
            <a:ext cx="1447800" cy="18109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5738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1"/>
          </p:nvPr>
        </p:nvSpPr>
        <p:spPr>
          <a:xfrm>
            <a:off x="2286000" y="2362200"/>
            <a:ext cx="6553200" cy="4038600"/>
          </a:xfrm>
        </p:spPr>
        <p:txBody>
          <a:bodyPr>
            <a:normAutofit/>
          </a:bodyPr>
          <a:lstStyle/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A9541-00D0-4AA5-869E-CA4B13E6AF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0" y="228600"/>
            <a:ext cx="6400800" cy="1600200"/>
          </a:xfrm>
        </p:spPr>
        <p:txBody>
          <a:bodyPr>
            <a:noAutofit/>
          </a:bodyPr>
          <a:lstStyle/>
          <a:p>
            <a:pPr algn="l">
              <a:lnSpc>
                <a:spcPts val="42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Experiential learning basics for licensed professions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743200" y="2057400"/>
            <a:ext cx="5943600" cy="45259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Check with the state’s licensing entity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Meet their requirements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SARA basic provisions</a:t>
            </a:r>
          </a:p>
          <a:p>
            <a:pPr lvl="1"/>
            <a:r>
              <a:rPr lang="en-US" sz="2800" dirty="0">
                <a:latin typeface="Arial" pitchFamily="34" charset="0"/>
                <a:cs typeface="Arial" pitchFamily="34" charset="0"/>
              </a:rPr>
              <a:t>Ten students/program/site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See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SARA Manual</a:t>
            </a:r>
            <a:r>
              <a:rPr lang="en-US" dirty="0">
                <a:latin typeface="Arial" pitchFamily="34" charset="0"/>
                <a:cs typeface="Arial" pitchFamily="34" charset="0"/>
              </a:rPr>
              <a:t>, especially Sections 5.2 and 5.13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00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09800" y="381000"/>
            <a:ext cx="6477000" cy="1143000"/>
          </a:xfrm>
        </p:spPr>
        <p:txBody>
          <a:bodyPr>
            <a:noAutofit/>
          </a:bodyPr>
          <a:lstStyle/>
          <a:p>
            <a:pPr algn="l"/>
            <a:r>
              <a:rPr lang="en-US" sz="4000" dirty="0"/>
              <a:t>SARA News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2286000" y="2362200"/>
            <a:ext cx="64008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Summary of 11/3/2017 NC-SARA meeting available at </a:t>
            </a:r>
            <a:r>
              <a:rPr lang="en-US" dirty="0">
                <a:hlinkClick r:id="rId3"/>
              </a:rPr>
              <a:t>www.nc-sara.org</a:t>
            </a:r>
            <a:r>
              <a:rPr lang="en-US" dirty="0"/>
              <a:t>  (see blog post)</a:t>
            </a:r>
          </a:p>
          <a:p>
            <a:r>
              <a:rPr lang="en-US" dirty="0"/>
              <a:t>Current NC-SARA fees will continue through June 30, 2020</a:t>
            </a:r>
          </a:p>
          <a:p>
            <a:r>
              <a:rPr lang="en-US" dirty="0"/>
              <a:t>Presentation slides on 2017 enrollment reporting</a:t>
            </a:r>
          </a:p>
          <a:p>
            <a:r>
              <a:rPr lang="en-US" dirty="0"/>
              <a:t>Draft Minutes of the meeting are on the </a:t>
            </a:r>
            <a:r>
              <a:rPr lang="en-US"/>
              <a:t>NC-SARA website</a:t>
            </a:r>
            <a:endParaRPr lang="en-US" dirty="0"/>
          </a:p>
          <a:p>
            <a:pPr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9541-00D0-4AA5-869E-CA4B13E6AFF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591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09800" y="381000"/>
            <a:ext cx="6477000" cy="1143000"/>
          </a:xfrm>
        </p:spPr>
        <p:txBody>
          <a:bodyPr>
            <a:noAutofit/>
          </a:bodyPr>
          <a:lstStyle/>
          <a:p>
            <a:pPr algn="l"/>
            <a:r>
              <a:rPr lang="en-US" sz="4000" dirty="0"/>
              <a:t>SARA News . . . continued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2286000" y="2362200"/>
            <a:ext cx="6400800" cy="4267200"/>
          </a:xfrm>
        </p:spPr>
        <p:txBody>
          <a:bodyPr>
            <a:normAutofit/>
          </a:bodyPr>
          <a:lstStyle/>
          <a:p>
            <a:r>
              <a:rPr lang="en-US" dirty="0"/>
              <a:t>Mary Larson is now NC-SARA’s Associate Director for Student and Institution Support</a:t>
            </a:r>
          </a:p>
          <a:p>
            <a:pPr lvl="1"/>
            <a:r>
              <a:rPr lang="en-US" dirty="0"/>
              <a:t>New edition of SARA Manual (January 2018)</a:t>
            </a:r>
          </a:p>
          <a:p>
            <a:pPr lvl="1"/>
            <a:r>
              <a:rPr lang="en-US" dirty="0"/>
              <a:t>Additional online resources (spring 2018)</a:t>
            </a:r>
          </a:p>
          <a:p>
            <a:pPr lvl="1"/>
            <a:r>
              <a:rPr lang="en-US" dirty="0"/>
              <a:t>Redesign of website (spring 2018)</a:t>
            </a:r>
          </a:p>
          <a:p>
            <a:pPr lvl="1"/>
            <a:r>
              <a:rPr lang="en-US" dirty="0"/>
              <a:t>Former SHEEO “State Surveys” (spring 2018)</a:t>
            </a:r>
          </a:p>
          <a:p>
            <a:pPr lvl="1"/>
            <a:r>
              <a:rPr lang="en-US" dirty="0"/>
              <a:t>Revised process forms (January 2018)</a:t>
            </a:r>
          </a:p>
          <a:p>
            <a:pPr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9541-00D0-4AA5-869E-CA4B13E6AFF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663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09800" y="381000"/>
            <a:ext cx="6477000" cy="1143000"/>
          </a:xfrm>
        </p:spPr>
        <p:txBody>
          <a:bodyPr>
            <a:noAutofit/>
          </a:bodyPr>
          <a:lstStyle/>
          <a:p>
            <a:pPr algn="l"/>
            <a:r>
              <a:rPr lang="en-US" sz="4000" dirty="0"/>
              <a:t>SARA News . . . continued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2286000" y="2362200"/>
            <a:ext cx="6400800" cy="42672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Reporting of Experiential Learning Placements (spring 2018)</a:t>
            </a:r>
          </a:p>
          <a:p>
            <a:pPr lvl="1"/>
            <a:r>
              <a:rPr lang="en-US" dirty="0">
                <a:latin typeface="+mj-lt"/>
                <a:cs typeface="Arial" pitchFamily="34" charset="0"/>
              </a:rPr>
              <a:t>Voluntary for 2018, required in 2019</a:t>
            </a:r>
          </a:p>
          <a:p>
            <a:pPr lvl="1"/>
            <a:r>
              <a:rPr lang="en-US" i="1" dirty="0">
                <a:latin typeface="+mj-lt"/>
                <a:cs typeface="Arial" pitchFamily="34" charset="0"/>
              </a:rPr>
              <a:t>ELP Reporting Guide </a:t>
            </a:r>
            <a:r>
              <a:rPr lang="en-US" dirty="0">
                <a:latin typeface="+mj-lt"/>
                <a:cs typeface="Arial" pitchFamily="34" charset="0"/>
              </a:rPr>
              <a:t>coming February, 2018</a:t>
            </a:r>
          </a:p>
          <a:p>
            <a:r>
              <a:rPr lang="en-US" dirty="0">
                <a:latin typeface="+mj-lt"/>
                <a:cs typeface="Arial" pitchFamily="34" charset="0"/>
              </a:rPr>
              <a:t>July 2018 federal rules</a:t>
            </a:r>
          </a:p>
          <a:p>
            <a:r>
              <a:rPr lang="en-US" dirty="0">
                <a:latin typeface="+mj-lt"/>
                <a:cs typeface="Arial" pitchFamily="34" charset="0"/>
              </a:rPr>
              <a:t>HEA reauthorization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9541-00D0-4AA5-869E-CA4B13E6AFF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2366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0" y="152400"/>
            <a:ext cx="6858000" cy="1600200"/>
          </a:xfrm>
        </p:spPr>
        <p:txBody>
          <a:bodyPr>
            <a:noAutofit/>
          </a:bodyPr>
          <a:lstStyle/>
          <a:p>
            <a:pPr algn="l"/>
            <a:r>
              <a:rPr lang="en-US" sz="4000" dirty="0">
                <a:latin typeface="Arial" pitchFamily="34" charset="0"/>
                <a:cs typeface="Arial" pitchFamily="34" charset="0"/>
              </a:rPr>
              <a:t>Benefits to institutions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"/>
          </p:nvPr>
        </p:nvSpPr>
        <p:spPr>
          <a:xfrm>
            <a:off x="2286000" y="2133600"/>
            <a:ext cx="6629400" cy="4267200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  <a:spcBef>
                <a:spcPts val="1200"/>
              </a:spcBef>
              <a:buClr>
                <a:schemeClr val="tx1"/>
              </a:buClr>
            </a:pPr>
            <a:r>
              <a:rPr lang="en-US" sz="2800" dirty="0">
                <a:cs typeface="Arial" pitchFamily="34" charset="0"/>
              </a:rPr>
              <a:t>Enables </a:t>
            </a:r>
            <a:r>
              <a:rPr lang="en-US" sz="2800" dirty="0">
                <a:solidFill>
                  <a:srgbClr val="C00000"/>
                </a:solidFill>
                <a:cs typeface="Arial" pitchFamily="34" charset="0"/>
              </a:rPr>
              <a:t>more efficient provision of distance education </a:t>
            </a:r>
            <a:r>
              <a:rPr lang="en-US" sz="2800" dirty="0">
                <a:cs typeface="Arial" pitchFamily="34" charset="0"/>
              </a:rPr>
              <a:t>to a broader market.</a:t>
            </a:r>
          </a:p>
          <a:p>
            <a:pPr>
              <a:lnSpc>
                <a:spcPts val="3000"/>
              </a:lnSpc>
              <a:spcBef>
                <a:spcPts val="1200"/>
              </a:spcBef>
              <a:buClr>
                <a:schemeClr val="tx1"/>
              </a:buClr>
            </a:pPr>
            <a:r>
              <a:rPr lang="en-US" sz="2800" dirty="0">
                <a:cs typeface="Arial" pitchFamily="34" charset="0"/>
              </a:rPr>
              <a:t>Reduces number of applications to other states.</a:t>
            </a:r>
          </a:p>
          <a:p>
            <a:pPr>
              <a:lnSpc>
                <a:spcPts val="3000"/>
              </a:lnSpc>
              <a:spcBef>
                <a:spcPts val="1200"/>
              </a:spcBef>
              <a:buClr>
                <a:schemeClr val="tx1"/>
              </a:buClr>
            </a:pPr>
            <a:r>
              <a:rPr lang="en-US" sz="2800" dirty="0">
                <a:cs typeface="Arial" pitchFamily="34" charset="0"/>
              </a:rPr>
              <a:t>Reduces number of other-state regulations to monitor for changes.</a:t>
            </a:r>
          </a:p>
          <a:p>
            <a:pPr>
              <a:lnSpc>
                <a:spcPts val="3000"/>
              </a:lnSpc>
              <a:spcBef>
                <a:spcPts val="1200"/>
              </a:spcBef>
              <a:buClr>
                <a:schemeClr val="tx1"/>
              </a:buClr>
            </a:pPr>
            <a:r>
              <a:rPr lang="en-US" sz="2800" dirty="0">
                <a:solidFill>
                  <a:srgbClr val="C00000"/>
                </a:solidFill>
                <a:cs typeface="Arial" pitchFamily="34" charset="0"/>
              </a:rPr>
              <a:t>Reduces costs.</a:t>
            </a:r>
          </a:p>
          <a:p>
            <a:pPr marL="491490" lvl="1" indent="-457200">
              <a:lnSpc>
                <a:spcPts val="3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cs typeface="Arial" pitchFamily="34" charset="0"/>
              </a:rPr>
              <a:t>Reduced costs = potentially lower fees for students.</a:t>
            </a:r>
            <a:endParaRPr lang="en-US" sz="2800" b="1" dirty="0">
              <a:cs typeface="Arial" pitchFamily="34" charset="0"/>
            </a:endParaRPr>
          </a:p>
          <a:p>
            <a:pPr>
              <a:lnSpc>
                <a:spcPts val="3000"/>
              </a:lnSpc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20A9541-00D0-4AA5-869E-CA4B13E6AFF2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09800" y="381000"/>
            <a:ext cx="6477000" cy="1036638"/>
          </a:xfrm>
        </p:spPr>
        <p:txBody>
          <a:bodyPr>
            <a:noAutofit/>
          </a:bodyPr>
          <a:lstStyle/>
          <a:p>
            <a:pPr algn="l"/>
            <a:r>
              <a:rPr lang="en-US" sz="4000" dirty="0">
                <a:latin typeface="Arial" pitchFamily="34" charset="0"/>
                <a:cs typeface="Arial" pitchFamily="34" charset="0"/>
              </a:rPr>
              <a:t>Benefits to states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2209800" y="2209800"/>
            <a:ext cx="6934200" cy="4343400"/>
          </a:xfrm>
        </p:spPr>
        <p:txBody>
          <a:bodyPr wrap="square">
            <a:noAutofit/>
          </a:bodyPr>
          <a:lstStyle/>
          <a:p>
            <a:r>
              <a:rPr lang="en-US" sz="2600" spc="-50" dirty="0">
                <a:cs typeface="Arial" pitchFamily="34" charset="0"/>
              </a:rPr>
              <a:t>Expands educational offerings to residents.</a:t>
            </a:r>
          </a:p>
          <a:p>
            <a:r>
              <a:rPr lang="en-US" sz="2600" spc="-50" dirty="0">
                <a:cs typeface="Arial" pitchFamily="34" charset="0"/>
              </a:rPr>
              <a:t>Allows SARA states to focus on their home-state institutions.</a:t>
            </a:r>
          </a:p>
          <a:p>
            <a:r>
              <a:rPr lang="en-US" sz="2600" spc="-50" dirty="0">
                <a:cs typeface="Arial" pitchFamily="34" charset="0"/>
              </a:rPr>
              <a:t>Maintains state regulation of on-the-ground instruction offered by out-of-state institutions.</a:t>
            </a:r>
          </a:p>
          <a:p>
            <a:r>
              <a:rPr lang="en-US" sz="2600" spc="-50" dirty="0">
                <a:cs typeface="Arial" pitchFamily="34" charset="0"/>
              </a:rPr>
              <a:t>Other SARA states will help </a:t>
            </a:r>
            <a:r>
              <a:rPr lang="en-US" spc="-50" dirty="0">
                <a:cs typeface="Arial" pitchFamily="34" charset="0"/>
              </a:rPr>
              <a:t>resolve</a:t>
            </a:r>
            <a:r>
              <a:rPr lang="en-US" sz="2600" spc="-50" dirty="0">
                <a:cs typeface="Arial" pitchFamily="34" charset="0"/>
              </a:rPr>
              <a:t> complaints. </a:t>
            </a:r>
          </a:p>
          <a:p>
            <a:r>
              <a:rPr lang="en-US" sz="2600" spc="-50" dirty="0">
                <a:cs typeface="Arial" pitchFamily="34" charset="0"/>
              </a:rPr>
              <a:t>Reduces costs for institutions.</a:t>
            </a:r>
          </a:p>
          <a:p>
            <a:r>
              <a:rPr lang="en-US" sz="2600" spc="-50" dirty="0">
                <a:cs typeface="Arial" pitchFamily="34" charset="0"/>
              </a:rPr>
              <a:t>No fees charged to states to participate in SARA.</a:t>
            </a:r>
          </a:p>
          <a:p>
            <a:pPr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9541-00D0-4AA5-869E-CA4B13E6AFF2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29600" y="6324600"/>
            <a:ext cx="533400" cy="381000"/>
          </a:xfrm>
        </p:spPr>
        <p:txBody>
          <a:bodyPr>
            <a:normAutofit/>
          </a:bodyPr>
          <a:lstStyle/>
          <a:p>
            <a:fld id="{120A9541-00D0-4AA5-869E-CA4B13E6AFF2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pPr/>
              <a:t>26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0" y="609600"/>
            <a:ext cx="6019800" cy="1295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normalizeH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SARA Resources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9800" y="2057400"/>
            <a:ext cx="69342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2400" dirty="0">
              <a:hlinkClick r:id="rId3"/>
            </a:endParaRPr>
          </a:p>
          <a:p>
            <a:pPr lvl="0"/>
            <a:endParaRPr lang="en-US" sz="2400" dirty="0"/>
          </a:p>
          <a:p>
            <a:pPr lvl="0"/>
            <a:r>
              <a:rPr lang="en-US" sz="2800" dirty="0"/>
              <a:t>NC-SARA Website, </a:t>
            </a:r>
            <a:r>
              <a:rPr lang="en-US" sz="2800" dirty="0">
                <a:hlinkClick r:id="rId3"/>
              </a:rPr>
              <a:t>www.nc-sara.org</a:t>
            </a:r>
            <a:endParaRPr lang="en-US" sz="2800" dirty="0"/>
          </a:p>
          <a:p>
            <a:pPr lvl="0"/>
            <a:endParaRPr lang="en-US" sz="2800" dirty="0"/>
          </a:p>
          <a:p>
            <a:pPr lvl="0"/>
            <a:r>
              <a:rPr lang="en-US" sz="2800" dirty="0"/>
              <a:t>Marshall Hill, </a:t>
            </a:r>
            <a:r>
              <a:rPr lang="en-US" sz="2800" dirty="0">
                <a:hlinkClick r:id="rId4"/>
              </a:rPr>
              <a:t>mhill@nc-sara.org</a:t>
            </a:r>
            <a:r>
              <a:rPr lang="en-US" sz="2800" dirty="0"/>
              <a:t> </a:t>
            </a:r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62200" y="304800"/>
            <a:ext cx="6248400" cy="12954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Arial" pitchFamily="34" charset="0"/>
                <a:cs typeface="Arial" pitchFamily="34" charset="0"/>
              </a:rPr>
              <a:t>Goals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"/>
          </p:nvPr>
        </p:nvSpPr>
        <p:spPr>
          <a:xfrm>
            <a:off x="2286000" y="2209800"/>
            <a:ext cx="6553200" cy="4343400"/>
          </a:xfrm>
        </p:spPr>
        <p:txBody>
          <a:bodyPr>
            <a:noAutofit/>
          </a:bodyPr>
          <a:lstStyle/>
          <a:p>
            <a:pPr marL="0" lvl="0">
              <a:lnSpc>
                <a:spcPts val="2600"/>
              </a:lnSpc>
              <a:buNone/>
            </a:pPr>
            <a:r>
              <a:rPr lang="en-US" sz="2800" kern="900" spc="-100" dirty="0">
                <a:cs typeface="Arial" pitchFamily="34" charset="0"/>
              </a:rPr>
              <a:t>SARA establishes a </a:t>
            </a:r>
            <a:r>
              <a:rPr lang="en-US" sz="2800" kern="900" spc="-100" dirty="0">
                <a:solidFill>
                  <a:srgbClr val="C00000"/>
                </a:solidFill>
                <a:cs typeface="Arial" pitchFamily="34" charset="0"/>
              </a:rPr>
              <a:t>state-level reciprocity process </a:t>
            </a:r>
            <a:r>
              <a:rPr lang="en-US" sz="2800" kern="900" spc="-100" dirty="0">
                <a:cs typeface="Arial" pitchFamily="34" charset="0"/>
              </a:rPr>
              <a:t>that will support the nation in efforts to increase the educational attainment of its people by making state authorization:</a:t>
            </a:r>
          </a:p>
          <a:p>
            <a:pPr lvl="1">
              <a:lnSpc>
                <a:spcPts val="26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kern="900" spc="-100" dirty="0">
                <a:solidFill>
                  <a:srgbClr val="C00000"/>
                </a:solidFill>
                <a:cs typeface="Arial" pitchFamily="34" charset="0"/>
              </a:rPr>
              <a:t>more efficient, effective, and uniform </a:t>
            </a:r>
            <a:r>
              <a:rPr lang="en-US" sz="2400" kern="900" spc="-100" dirty="0">
                <a:cs typeface="Arial" pitchFamily="34" charset="0"/>
              </a:rPr>
              <a:t>in regard to necessary and reasonable standards of practice that could span states;</a:t>
            </a:r>
          </a:p>
          <a:p>
            <a:pPr lvl="1">
              <a:lnSpc>
                <a:spcPts val="26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kern="900" spc="-100" dirty="0">
                <a:solidFill>
                  <a:srgbClr val="C00000"/>
                </a:solidFill>
                <a:cs typeface="Arial" pitchFamily="34" charset="0"/>
              </a:rPr>
              <a:t>more effective </a:t>
            </a:r>
            <a:r>
              <a:rPr lang="en-US" sz="2400" kern="900" spc="-100" dirty="0">
                <a:cs typeface="Arial" pitchFamily="34" charset="0"/>
              </a:rPr>
              <a:t>in dealing with quality and integrity issues that have arisen in some online/distance education offerings; and</a:t>
            </a:r>
          </a:p>
          <a:p>
            <a:pPr lvl="1">
              <a:lnSpc>
                <a:spcPts val="26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kern="900" spc="-100" dirty="0">
                <a:solidFill>
                  <a:srgbClr val="C00000"/>
                </a:solidFill>
                <a:cs typeface="Arial" pitchFamily="34" charset="0"/>
              </a:rPr>
              <a:t>less costly </a:t>
            </a:r>
            <a:r>
              <a:rPr lang="en-US" sz="2400" kern="900" spc="-100" dirty="0">
                <a:cs typeface="Arial" pitchFamily="34" charset="0"/>
              </a:rPr>
              <a:t>for states and institutions and, thereby, the students they serve</a:t>
            </a:r>
            <a:r>
              <a:rPr lang="en-US" sz="2400" kern="900" dirty="0">
                <a:cs typeface="Arial" pitchFamily="34" charset="0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20A9541-00D0-4AA5-869E-CA4B13E6AFF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0" y="762000"/>
            <a:ext cx="6400800" cy="1066800"/>
          </a:xfrm>
        </p:spPr>
        <p:txBody>
          <a:bodyPr>
            <a:noAutofit/>
          </a:bodyPr>
          <a:lstStyle/>
          <a:p>
            <a:pPr algn="l">
              <a:lnSpc>
                <a:spcPts val="4200"/>
              </a:lnSpc>
            </a:pPr>
            <a:r>
              <a:rPr lang="en-US" sz="4000" dirty="0">
                <a:latin typeface="Arial" pitchFamily="34" charset="0"/>
                <a:cs typeface="Arial" pitchFamily="34" charset="0"/>
              </a:rPr>
              <a:t>SARA: </a:t>
            </a:r>
            <a:r>
              <a:rPr lang="en-US" sz="4000" dirty="0">
                <a:latin typeface="Arial" pitchFamily="34" charset="0"/>
              </a:rPr>
              <a:t>A negotiated compromise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1"/>
          </p:nvPr>
        </p:nvSpPr>
        <p:spPr>
          <a:xfrm>
            <a:off x="2209800" y="2362200"/>
            <a:ext cx="6553200" cy="3886200"/>
          </a:xfrm>
        </p:spPr>
        <p:txBody>
          <a:bodyPr>
            <a:normAutofit/>
          </a:bodyPr>
          <a:lstStyle/>
          <a:p>
            <a:r>
              <a:rPr lang="en-US" sz="3200" dirty="0"/>
              <a:t>Institutions’ goals</a:t>
            </a:r>
          </a:p>
          <a:p>
            <a:r>
              <a:rPr lang="en-US" sz="3200" dirty="0"/>
              <a:t>Regulators’ concerns</a:t>
            </a:r>
          </a:p>
          <a:p>
            <a:r>
              <a:rPr lang="en-US" sz="3200" dirty="0"/>
              <a:t>Others</a:t>
            </a:r>
          </a:p>
          <a:p>
            <a:pPr marL="800100" indent="-457200">
              <a:buSzPct val="90000"/>
              <a:buFont typeface="Wingdings" panose="05000000000000000000" pitchFamily="2" charset="2"/>
              <a:buChar char="§"/>
            </a:pPr>
            <a:r>
              <a:rPr lang="en-US" dirty="0"/>
              <a:t>Accreditors</a:t>
            </a:r>
          </a:p>
          <a:p>
            <a:pPr marL="800100" indent="-457200">
              <a:buSzPct val="90000"/>
              <a:buFont typeface="Wingdings" panose="05000000000000000000" pitchFamily="2" charset="2"/>
              <a:buChar char="§"/>
            </a:pPr>
            <a:r>
              <a:rPr lang="en-US" dirty="0"/>
              <a:t>Regional compacts</a:t>
            </a:r>
          </a:p>
          <a:p>
            <a:pPr marL="800100" indent="-457200">
              <a:buSzPct val="90000"/>
              <a:buFont typeface="Wingdings" panose="05000000000000000000" pitchFamily="2" charset="2"/>
              <a:buChar char="§"/>
            </a:pPr>
            <a:r>
              <a:rPr lang="en-US" dirty="0"/>
              <a:t>National commission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20A9541-00D0-4AA5-869E-CA4B13E6AFF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0" y="304800"/>
            <a:ext cx="6400800" cy="1524000"/>
          </a:xfrm>
        </p:spPr>
        <p:txBody>
          <a:bodyPr>
            <a:noAutofit/>
          </a:bodyPr>
          <a:lstStyle/>
          <a:p>
            <a:pPr algn="l">
              <a:lnSpc>
                <a:spcPts val="4200"/>
              </a:lnSpc>
            </a:pPr>
            <a:r>
              <a:rPr lang="en-US" sz="4000" dirty="0"/>
              <a:t>The Evolution of SARA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1"/>
          </p:nvPr>
        </p:nvSpPr>
        <p:spPr>
          <a:xfrm>
            <a:off x="2286000" y="1981200"/>
            <a:ext cx="6553200" cy="480060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1600" i="1" dirty="0"/>
              <a:t>Lumina Foundation </a:t>
            </a:r>
            <a:r>
              <a:rPr lang="en-US" sz="1600" dirty="0"/>
              <a:t>provided funding to the </a:t>
            </a:r>
            <a:r>
              <a:rPr lang="en-US" sz="1600" i="1" dirty="0"/>
              <a:t>Presidents’ Forum,</a:t>
            </a:r>
            <a:r>
              <a:rPr lang="en-US" sz="1600" dirty="0"/>
              <a:t> working with the </a:t>
            </a:r>
            <a:r>
              <a:rPr lang="en-US" sz="1600" i="1" dirty="0"/>
              <a:t>Council of State Governments (CSG)</a:t>
            </a:r>
            <a:r>
              <a:rPr lang="en-US" sz="1600" dirty="0"/>
              <a:t>, to develop a</a:t>
            </a:r>
            <a:r>
              <a:rPr lang="en-US" sz="1600" b="1" dirty="0"/>
              <a:t> </a:t>
            </a:r>
            <a:r>
              <a:rPr lang="en-US" sz="1600" dirty="0">
                <a:solidFill>
                  <a:srgbClr val="C00000"/>
                </a:solidFill>
              </a:rPr>
              <a:t>Model State Authorization Reciprocity Agreement (SARA)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dirty="0"/>
              <a:t>that states could adopt to acknowledge other states’ work and decisions in regard to institutional authorization. </a:t>
            </a:r>
          </a:p>
          <a:p>
            <a:pPr>
              <a:spcAft>
                <a:spcPts val="1200"/>
              </a:spcAft>
            </a:pPr>
            <a:r>
              <a:rPr lang="en-US" sz="1600" dirty="0"/>
              <a:t> Building upon the work of the </a:t>
            </a:r>
            <a:r>
              <a:rPr lang="en-US" sz="1600" i="1" dirty="0"/>
              <a:t>Presidents’ Forum </a:t>
            </a:r>
            <a:r>
              <a:rPr lang="en-US" sz="1600" dirty="0"/>
              <a:t>and </a:t>
            </a:r>
            <a:r>
              <a:rPr lang="en-US" sz="1600" i="1" dirty="0"/>
              <a:t>CSG</a:t>
            </a:r>
            <a:r>
              <a:rPr lang="en-US" sz="1600" dirty="0"/>
              <a:t>, the </a:t>
            </a:r>
            <a:r>
              <a:rPr lang="en-US" sz="1600" i="1" dirty="0"/>
              <a:t>Western Interstate Commission for Higher Education (WICHE)</a:t>
            </a:r>
            <a:r>
              <a:rPr lang="en-US" sz="1600" dirty="0"/>
              <a:t> advanced </a:t>
            </a:r>
            <a:r>
              <a:rPr lang="en-US" sz="1600" dirty="0">
                <a:solidFill>
                  <a:srgbClr val="C00000"/>
                </a:solidFill>
              </a:rPr>
              <a:t>“W-SARA” </a:t>
            </a:r>
            <a:r>
              <a:rPr lang="en-US" sz="1600" dirty="0"/>
              <a:t>in collaboration with the regional higher education compacts (SREB, MHEC, NEBHE). </a:t>
            </a:r>
          </a:p>
          <a:p>
            <a:pPr>
              <a:spcAft>
                <a:spcPts val="1200"/>
              </a:spcAft>
            </a:pPr>
            <a:r>
              <a:rPr lang="en-US" sz="1600" dirty="0"/>
              <a:t>Combining all prior efforts and input from all stakeholders, the </a:t>
            </a:r>
            <a:r>
              <a:rPr lang="en-US" sz="1600" i="1" dirty="0"/>
              <a:t>Commission on the Regulation of Postsecondary Distance Education</a:t>
            </a:r>
            <a:r>
              <a:rPr lang="en-US" sz="1600" dirty="0"/>
              <a:t>, founded by SHEEO and APLU, and chaired by former Secretary of Education Richard W. Riley, issued its report: </a:t>
            </a:r>
            <a:r>
              <a:rPr lang="en-US" sz="1600" dirty="0">
                <a:solidFill>
                  <a:srgbClr val="C00000"/>
                </a:solidFill>
              </a:rPr>
              <a:t>“Advancing Access through Regulatory Reform: Findings, Principles, and Recommendations for the State Authorization Reciprocity Agreement (SARA).”</a:t>
            </a:r>
          </a:p>
          <a:p>
            <a:pPr>
              <a:spcAft>
                <a:spcPts val="1200"/>
              </a:spcAft>
            </a:pPr>
            <a:r>
              <a:rPr lang="en-US" sz="1600" dirty="0"/>
              <a:t>Funding for national and regional implementation provided by </a:t>
            </a:r>
            <a:r>
              <a:rPr lang="en-US" sz="1600" i="1" dirty="0"/>
              <a:t>Lumina Foundation</a:t>
            </a:r>
            <a:r>
              <a:rPr lang="en-US" sz="16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20A9541-00D0-4AA5-869E-CA4B13E6AFF2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0" y="228600"/>
            <a:ext cx="6248400" cy="14478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Arial" pitchFamily="34" charset="0"/>
                <a:cs typeface="Arial" pitchFamily="34" charset="0"/>
              </a:rPr>
              <a:t>The SARA solution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"/>
          </p:nvPr>
        </p:nvSpPr>
        <p:spPr>
          <a:xfrm>
            <a:off x="2286000" y="2057400"/>
            <a:ext cx="6324600" cy="1066800"/>
          </a:xfrm>
        </p:spPr>
        <p:txBody>
          <a:bodyPr>
            <a:noAutofit/>
          </a:bodyPr>
          <a:lstStyle/>
          <a:p>
            <a:pPr marL="0" lvl="0">
              <a:lnSpc>
                <a:spcPts val="28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tx1"/>
                </a:solidFill>
                <a:effectLst/>
                <a:cs typeface="Arial" pitchFamily="34" charset="0"/>
              </a:rPr>
              <a:t>A nation-wide system of reciprocity administered by the </a:t>
            </a:r>
            <a:r>
              <a:rPr lang="en-US" sz="2800" dirty="0">
                <a:solidFill>
                  <a:srgbClr val="C00000"/>
                </a:solidFill>
                <a:effectLst/>
                <a:cs typeface="Arial" pitchFamily="34" charset="0"/>
              </a:rPr>
              <a:t>four existing regional compacts</a:t>
            </a:r>
            <a:endParaRPr lang="en-US" sz="28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8001000" y="4191000"/>
            <a:ext cx="990600" cy="381000"/>
          </a:xfrm>
        </p:spPr>
        <p:txBody>
          <a:bodyPr>
            <a:noAutofit/>
          </a:bodyPr>
          <a:lstStyle/>
          <a:p>
            <a:pPr marL="0" lvl="0">
              <a:buNone/>
            </a:pPr>
            <a:r>
              <a:rPr lang="en-US" sz="1600" b="1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NEBHE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20A9541-00D0-4AA5-869E-CA4B13E6AFF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4294967295"/>
          </p:nvPr>
        </p:nvSpPr>
        <p:spPr>
          <a:xfrm>
            <a:off x="5334000" y="3657600"/>
            <a:ext cx="1905000" cy="381000"/>
          </a:xfrm>
        </p:spPr>
        <p:txBody>
          <a:bodyPr>
            <a:noAutofit/>
          </a:bodyPr>
          <a:lstStyle/>
          <a:p>
            <a:pPr marL="0" lvl="0" algn="ctr">
              <a:buNone/>
            </a:pPr>
            <a:r>
              <a:rPr lang="en-US" sz="1600" b="1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MHEC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half" idx="4294967295"/>
          </p:nvPr>
        </p:nvSpPr>
        <p:spPr>
          <a:xfrm>
            <a:off x="5638800" y="6324600"/>
            <a:ext cx="1905000" cy="457200"/>
          </a:xfrm>
        </p:spPr>
        <p:txBody>
          <a:bodyPr>
            <a:noAutofit/>
          </a:bodyPr>
          <a:lstStyle/>
          <a:p>
            <a:pPr marL="0" lvl="0" algn="ctr">
              <a:buNone/>
            </a:pPr>
            <a:r>
              <a:rPr lang="en-US" sz="1600" b="1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SREB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ontent Placeholder 3"/>
          <p:cNvSpPr>
            <a:spLocks noGrp="1"/>
          </p:cNvSpPr>
          <p:nvPr>
            <p:ph sz="half" idx="4294967295"/>
          </p:nvPr>
        </p:nvSpPr>
        <p:spPr>
          <a:xfrm>
            <a:off x="2438400" y="4953000"/>
            <a:ext cx="1066800" cy="457200"/>
          </a:xfrm>
        </p:spPr>
        <p:txBody>
          <a:bodyPr>
            <a:noAutofit/>
          </a:bodyPr>
          <a:lstStyle/>
          <a:p>
            <a:pPr marL="0" lvl="0" algn="r">
              <a:buNone/>
            </a:pPr>
            <a:r>
              <a:rPr lang="en-US" sz="1600" b="1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WICHE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EducationalCompacts+CNMI new no copy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0606" y="3200400"/>
            <a:ext cx="4818288" cy="33623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9541-00D0-4AA5-869E-CA4B13E6AFF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86000" y="609600"/>
            <a:ext cx="6019800" cy="1295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normalizeH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SARA Member States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A4FFAE-313E-4658-9EEE-1DDD87AF5357}"/>
              </a:ext>
            </a:extLst>
          </p:cNvPr>
          <p:cNvSpPr/>
          <p:nvPr/>
        </p:nvSpPr>
        <p:spPr>
          <a:xfrm>
            <a:off x="2362200" y="1905001"/>
            <a:ext cx="6324600" cy="495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device&#10;&#10;Description generated with high confidence">
            <a:extLst>
              <a:ext uri="{FF2B5EF4-FFF2-40B4-BE49-F238E27FC236}">
                <a16:creationId xmlns:a16="http://schemas.microsoft.com/office/drawing/2014/main" id="{EEE631E0-5C71-4D5E-A35A-CD99737DD2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981200"/>
            <a:ext cx="6275773" cy="47402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9541-00D0-4AA5-869E-CA4B13E6AFF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86000" y="609600"/>
            <a:ext cx="6019800" cy="1295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normalizeH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SARA-participating Institutions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FB88A1A-697E-4FDA-8EB0-DF5E675657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" r="-736" b="7692"/>
          <a:stretch/>
        </p:blipFill>
        <p:spPr bwMode="auto">
          <a:xfrm>
            <a:off x="2483470" y="1971304"/>
            <a:ext cx="6019800" cy="488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A9541-00D0-4AA5-869E-CA4B13E6AF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0" y="457200"/>
            <a:ext cx="64008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Current SARA Landscape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" t="2280" r="18872" b="22963"/>
          <a:stretch/>
        </p:blipFill>
        <p:spPr>
          <a:xfrm>
            <a:off x="2366764" y="2209800"/>
            <a:ext cx="6548636" cy="4495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6372B6-36AE-43D8-8E04-36D4C7F4343C}"/>
              </a:ext>
            </a:extLst>
          </p:cNvPr>
          <p:cNvSpPr txBox="1"/>
          <p:nvPr/>
        </p:nvSpPr>
        <p:spPr>
          <a:xfrm>
            <a:off x="7239000" y="2362200"/>
            <a:ext cx="25603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As of November 27, 2017</a:t>
            </a:r>
          </a:p>
        </p:txBody>
      </p:sp>
    </p:spTree>
    <p:extLst>
      <p:ext uri="{BB962C8B-B14F-4D97-AF65-F5344CB8AC3E}">
        <p14:creationId xmlns:p14="http://schemas.microsoft.com/office/powerpoint/2010/main" val="1384753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2716</TotalTime>
  <Words>917</Words>
  <Application>Microsoft Office PowerPoint</Application>
  <PresentationFormat>On-screen Show (4:3)</PresentationFormat>
  <Paragraphs>147</Paragraphs>
  <Slides>26</Slides>
  <Notes>2</Notes>
  <HiddenSlides>5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Wingdings</vt:lpstr>
      <vt:lpstr>Office Theme</vt:lpstr>
      <vt:lpstr>PowerPoint Presentation</vt:lpstr>
      <vt:lpstr>Presenter:</vt:lpstr>
      <vt:lpstr>Goals</vt:lpstr>
      <vt:lpstr>SARA: A negotiated compromise </vt:lpstr>
      <vt:lpstr>The Evolution of SARA</vt:lpstr>
      <vt:lpstr>The SARA solution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2017 Enrollment Report</vt:lpstr>
      <vt:lpstr>Essential principles  of SARA (1)</vt:lpstr>
      <vt:lpstr>Essential principles  of SARA (2)</vt:lpstr>
      <vt:lpstr>Essential principles  of SARA (3)</vt:lpstr>
      <vt:lpstr>Essential principles  of SARA (4)</vt:lpstr>
      <vt:lpstr>Essential principles  of SARA (5)</vt:lpstr>
      <vt:lpstr>Experiential learning placements</vt:lpstr>
      <vt:lpstr>Benefits to students</vt:lpstr>
      <vt:lpstr>Experiential learning basics for licensed professions</vt:lpstr>
      <vt:lpstr>SARA News</vt:lpstr>
      <vt:lpstr>SARA News . . . continued</vt:lpstr>
      <vt:lpstr>SARA News . . . continued</vt:lpstr>
      <vt:lpstr>Benefits to institutions</vt:lpstr>
      <vt:lpstr>Benefits to states</vt:lpstr>
      <vt:lpstr>PowerPoint Presentation</vt:lpstr>
    </vt:vector>
  </TitlesOfParts>
  <Company>WICHE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lgreco</dc:creator>
  <cp:lastModifiedBy>Elliott, Brandie</cp:lastModifiedBy>
  <cp:revision>387</cp:revision>
  <dcterms:created xsi:type="dcterms:W3CDTF">2013-12-02T21:43:07Z</dcterms:created>
  <dcterms:modified xsi:type="dcterms:W3CDTF">2018-01-05T18:48:15Z</dcterms:modified>
</cp:coreProperties>
</file>