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9" r:id="rId3"/>
    <p:sldId id="257" r:id="rId4"/>
    <p:sldId id="258"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3653" autoAdjust="0"/>
  </p:normalViewPr>
  <p:slideViewPr>
    <p:cSldViewPr snapToGrid="0">
      <p:cViewPr varScale="1">
        <p:scale>
          <a:sx n="85" d="100"/>
          <a:sy n="85" d="100"/>
        </p:scale>
        <p:origin x="2346" y="78"/>
      </p:cViewPr>
      <p:guideLst/>
    </p:cSldViewPr>
  </p:slideViewPr>
  <p:notesTextViewPr>
    <p:cViewPr>
      <p:scale>
        <a:sx n="1" d="1"/>
        <a:sy n="1" d="1"/>
      </p:scale>
      <p:origin x="0" y="0"/>
    </p:cViewPr>
  </p:notesTextViewPr>
  <p:notesViewPr>
    <p:cSldViewPr snapToGrid="0">
      <p:cViewPr varScale="1">
        <p:scale>
          <a:sx n="87" d="100"/>
          <a:sy n="87" d="100"/>
        </p:scale>
        <p:origin x="29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548041508435421"/>
          <c:y val="1.4432802048473383E-2"/>
          <c:w val="0.49812182196571486"/>
          <c:h val="0.80033865445525043"/>
        </c:manualLayout>
      </c:layout>
      <c:pieChart>
        <c:varyColors val="1"/>
        <c:ser>
          <c:idx val="0"/>
          <c:order val="0"/>
          <c:tx>
            <c:strRef>
              <c:f>Sheet1!$B$1</c:f>
              <c:strCache>
                <c:ptCount val="1"/>
                <c:pt idx="0">
                  <c:v>Kansas Institutions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CC5-4F58-9A11-05C522A09B8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6CC5-4F58-9A11-05C522A09B88}"/>
              </c:ext>
            </c:extLst>
          </c:dPt>
          <c:dLbls>
            <c:dLbl>
              <c:idx val="0"/>
              <c:layout>
                <c:manualLayout>
                  <c:x val="-0.1192188919164396"/>
                  <c:y val="-0.1780558072022904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6CC5-4F58-9A11-05C522A09B88}"/>
                </c:ext>
              </c:extLst>
            </c:dLbl>
            <c:dLbl>
              <c:idx val="1"/>
              <c:layout>
                <c:manualLayout>
                  <c:x val="0.12330494110579501"/>
                  <c:y val="0.14961076340196969"/>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2-6CC5-4F58-9A11-05C522A09B8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Sheet1!$A$2:$A$3</c:f>
              <c:strCache>
                <c:ptCount val="2"/>
                <c:pt idx="0">
                  <c:v>Participating in SARA</c:v>
                </c:pt>
                <c:pt idx="1">
                  <c:v>Not Participating in SARA</c:v>
                </c:pt>
              </c:strCache>
            </c:strRef>
          </c:cat>
          <c:val>
            <c:numRef>
              <c:f>Sheet1!$B$2:$B$3</c:f>
              <c:numCache>
                <c:formatCode>General</c:formatCode>
                <c:ptCount val="2"/>
                <c:pt idx="0">
                  <c:v>41</c:v>
                </c:pt>
                <c:pt idx="1">
                  <c:v>16</c:v>
                </c:pt>
              </c:numCache>
            </c:numRef>
          </c:val>
          <c:extLst>
            <c:ext xmlns:c16="http://schemas.microsoft.com/office/drawing/2014/chart" uri="{C3380CC4-5D6E-409C-BE32-E72D297353CC}">
              <c16:uniqueId val="{00000000-6CC5-4F58-9A11-05C522A09B88}"/>
            </c:ext>
          </c:extLst>
        </c:ser>
        <c:dLbls>
          <c:showLegendKey val="0"/>
          <c:showVal val="0"/>
          <c:showCatName val="0"/>
          <c:showSerName val="0"/>
          <c:showPercent val="0"/>
          <c:showBubbleSize val="0"/>
          <c:showLeaderLines val="0"/>
        </c:dLbls>
        <c:firstSliceAng val="0"/>
      </c:pieChart>
      <c:spPr>
        <a:noFill/>
        <a:ln>
          <a:noFill/>
        </a:ln>
        <a:effectLst/>
      </c:spPr>
    </c:plotArea>
    <c:legend>
      <c:legendPos val="b"/>
      <c:layout>
        <c:manualLayout>
          <c:xMode val="edge"/>
          <c:yMode val="edge"/>
          <c:x val="5.2742031224298609E-2"/>
          <c:y val="0.85563245144367073"/>
          <c:w val="0.8872498158438642"/>
          <c:h val="0.1268556935820660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468F8-87FF-440C-ADC4-0F2C83D3B036}" type="datetimeFigureOut">
              <a:rPr lang="en-US" smtClean="0"/>
              <a:t>1/5/2018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1A343-B66D-427F-9688-6163058D5DBC}" type="slidenum">
              <a:rPr lang="en-US" smtClean="0"/>
              <a:t>‹#›</a:t>
            </a:fld>
            <a:endParaRPr lang="en-US"/>
          </a:p>
        </p:txBody>
      </p:sp>
    </p:spTree>
    <p:extLst>
      <p:ext uri="{BB962C8B-B14F-4D97-AF65-F5344CB8AC3E}">
        <p14:creationId xmlns:p14="http://schemas.microsoft.com/office/powerpoint/2010/main" val="2132531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only authority the Board has to collect fees as the SARA State Portal Entity is to reimburse “any costs associated with investigating and prosecuting complaints and recovering tuition on behalf of any student under the provisions of the state authorization reciprocity agreement” (HB 2544).  </a:t>
            </a:r>
          </a:p>
          <a:p>
            <a:endParaRPr lang="en-US" dirty="0"/>
          </a:p>
        </p:txBody>
      </p:sp>
      <p:sp>
        <p:nvSpPr>
          <p:cNvPr id="4" name="Slide Number Placeholder 3"/>
          <p:cNvSpPr>
            <a:spLocks noGrp="1"/>
          </p:cNvSpPr>
          <p:nvPr>
            <p:ph type="sldNum" sz="quarter" idx="10"/>
          </p:nvPr>
        </p:nvSpPr>
        <p:spPr/>
        <p:txBody>
          <a:bodyPr/>
          <a:lstStyle/>
          <a:p>
            <a:fld id="{DCA1A343-B66D-427F-9688-6163058D5DBC}" type="slidenum">
              <a:rPr lang="en-US" smtClean="0"/>
              <a:t>2</a:t>
            </a:fld>
            <a:endParaRPr lang="en-US"/>
          </a:p>
        </p:txBody>
      </p:sp>
    </p:spTree>
    <p:extLst>
      <p:ext uri="{BB962C8B-B14F-4D97-AF65-F5344CB8AC3E}">
        <p14:creationId xmlns:p14="http://schemas.microsoft.com/office/powerpoint/2010/main" val="1268790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 have 41 approved institutions out of 57 eligible institutions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The 41 includes</a:t>
            </a:r>
          </a:p>
          <a:p>
            <a:pPr marL="171450" indent="-171450">
              <a:buFont typeface="Arial" panose="020B0604020202020204" pitchFamily="34" charset="0"/>
              <a:buChar char="•"/>
            </a:pPr>
            <a:r>
              <a:rPr lang="en-US" dirty="0"/>
              <a:t>100% of public universities</a:t>
            </a:r>
          </a:p>
          <a:p>
            <a:pPr marL="171450" indent="-171450">
              <a:buFont typeface="Arial" panose="020B0604020202020204" pitchFamily="34" charset="0"/>
              <a:buChar char="•"/>
            </a:pPr>
            <a:r>
              <a:rPr lang="en-US" dirty="0"/>
              <a:t>Roughly 70% of community and technical colleges</a:t>
            </a:r>
          </a:p>
          <a:p>
            <a:pPr marL="171450" indent="-171450">
              <a:buFont typeface="Arial" panose="020B0604020202020204" pitchFamily="34" charset="0"/>
              <a:buChar char="•"/>
            </a:pPr>
            <a:r>
              <a:rPr lang="en-US" dirty="0"/>
              <a:t>Over 60% of independent institutions</a:t>
            </a:r>
          </a:p>
          <a:p>
            <a:pPr marL="171450" indent="-171450">
              <a:buFont typeface="Arial" panose="020B0604020202020204" pitchFamily="34" charset="0"/>
              <a:buChar char="•"/>
            </a:pPr>
            <a:r>
              <a:rPr lang="en-US" dirty="0"/>
              <a:t>100% of private institutions</a:t>
            </a:r>
          </a:p>
        </p:txBody>
      </p:sp>
      <p:sp>
        <p:nvSpPr>
          <p:cNvPr id="4" name="Slide Number Placeholder 3"/>
          <p:cNvSpPr>
            <a:spLocks noGrp="1"/>
          </p:cNvSpPr>
          <p:nvPr>
            <p:ph type="sldNum" sz="quarter" idx="10"/>
          </p:nvPr>
        </p:nvSpPr>
        <p:spPr/>
        <p:txBody>
          <a:bodyPr/>
          <a:lstStyle/>
          <a:p>
            <a:fld id="{DCA1A343-B66D-427F-9688-6163058D5DBC}" type="slidenum">
              <a:rPr lang="en-US" smtClean="0"/>
              <a:t>3</a:t>
            </a:fld>
            <a:endParaRPr lang="en-US"/>
          </a:p>
        </p:txBody>
      </p:sp>
    </p:spTree>
    <p:extLst>
      <p:ext uri="{BB962C8B-B14F-4D97-AF65-F5344CB8AC3E}">
        <p14:creationId xmlns:p14="http://schemas.microsoft.com/office/powerpoint/2010/main" val="2616175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A1A343-B66D-427F-9688-6163058D5DBC}" type="slidenum">
              <a:rPr lang="en-US" smtClean="0"/>
              <a:t>4</a:t>
            </a:fld>
            <a:endParaRPr lang="en-US"/>
          </a:p>
        </p:txBody>
      </p:sp>
    </p:spTree>
    <p:extLst>
      <p:ext uri="{BB962C8B-B14F-4D97-AF65-F5344CB8AC3E}">
        <p14:creationId xmlns:p14="http://schemas.microsoft.com/office/powerpoint/2010/main" val="348116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recently received a call from Texas Wesleyan University’s Nurse Anesthesia Program. They wanted to make sure they’re in compliance with the agreement in relation to students doing their clinical residency in Kansas. We checked to make sure they are SARA-approved in Texas, and referred to Section 5.13.</a:t>
            </a:r>
          </a:p>
        </p:txBody>
      </p:sp>
      <p:sp>
        <p:nvSpPr>
          <p:cNvPr id="4" name="Slide Number Placeholder 3"/>
          <p:cNvSpPr>
            <a:spLocks noGrp="1"/>
          </p:cNvSpPr>
          <p:nvPr>
            <p:ph type="sldNum" sz="quarter" idx="10"/>
          </p:nvPr>
        </p:nvSpPr>
        <p:spPr/>
        <p:txBody>
          <a:bodyPr/>
          <a:lstStyle/>
          <a:p>
            <a:fld id="{DCA1A343-B66D-427F-9688-6163058D5DBC}" type="slidenum">
              <a:rPr lang="en-US" smtClean="0"/>
              <a:t>7</a:t>
            </a:fld>
            <a:endParaRPr lang="en-US"/>
          </a:p>
        </p:txBody>
      </p:sp>
    </p:spTree>
    <p:extLst>
      <p:ext uri="{BB962C8B-B14F-4D97-AF65-F5344CB8AC3E}">
        <p14:creationId xmlns:p14="http://schemas.microsoft.com/office/powerpoint/2010/main" val="2280142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801761" y="2133599"/>
            <a:ext cx="6858000" cy="1927124"/>
          </a:xfrm>
        </p:spPr>
        <p:txBody>
          <a:bodyPr anchor="ct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1801761" y="4277031"/>
            <a:ext cx="6858000" cy="1482213"/>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74369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50142" y="365126"/>
            <a:ext cx="6990733" cy="1325563"/>
          </a:xfrm>
        </p:spPr>
        <p:txBody>
          <a:bodyPr/>
          <a:lstStyle/>
          <a:p>
            <a:r>
              <a:rPr lang="en-US"/>
              <a:t>Click to edit Master title style</a:t>
            </a:r>
            <a:endParaRPr lang="en-US" dirty="0"/>
          </a:p>
        </p:txBody>
      </p:sp>
      <p:sp>
        <p:nvSpPr>
          <p:cNvPr id="3" name="Content Placeholder 2"/>
          <p:cNvSpPr>
            <a:spLocks noGrp="1"/>
          </p:cNvSpPr>
          <p:nvPr>
            <p:ph idx="1"/>
          </p:nvPr>
        </p:nvSpPr>
        <p:spPr>
          <a:xfrm>
            <a:off x="1750142" y="1825625"/>
            <a:ext cx="6990734"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750142" y="6334919"/>
            <a:ext cx="2057400" cy="365125"/>
          </a:xfrm>
        </p:spPr>
        <p:txBody>
          <a:bodyPr/>
          <a:lstStyle/>
          <a:p>
            <a:fld id="{E581AAC3-EA86-4CA0-AE09-49596B3689B8}" type="datetimeFigureOut">
              <a:rPr lang="en-US" smtClean="0"/>
              <a:t>1/5/2018</a:t>
            </a:fld>
            <a:endParaRPr lang="en-US"/>
          </a:p>
        </p:txBody>
      </p:sp>
      <p:sp>
        <p:nvSpPr>
          <p:cNvPr id="6" name="Slide Number Placeholder 5"/>
          <p:cNvSpPr>
            <a:spLocks noGrp="1"/>
          </p:cNvSpPr>
          <p:nvPr>
            <p:ph type="sldNum" sz="quarter" idx="12"/>
          </p:nvPr>
        </p:nvSpPr>
        <p:spPr>
          <a:xfrm>
            <a:off x="6683475" y="6334919"/>
            <a:ext cx="2057400" cy="365125"/>
          </a:xfrm>
        </p:spPr>
        <p:txBody>
          <a:bodyPr/>
          <a:lstStyle/>
          <a:p>
            <a:fld id="{F5BBD590-CDDC-40E9-9F1B-9F6458CADF86}" type="slidenum">
              <a:rPr lang="en-US" smtClean="0"/>
              <a:t>‹#›</a:t>
            </a:fld>
            <a:endParaRPr lang="en-US"/>
          </a:p>
        </p:txBody>
      </p:sp>
    </p:spTree>
    <p:extLst>
      <p:ext uri="{BB962C8B-B14F-4D97-AF65-F5344CB8AC3E}">
        <p14:creationId xmlns:p14="http://schemas.microsoft.com/office/powerpoint/2010/main" val="469315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50142" y="365126"/>
            <a:ext cx="7010400" cy="1325563"/>
          </a:xfrm>
        </p:spPr>
        <p:txBody>
          <a:bodyPr/>
          <a:lstStyle/>
          <a:p>
            <a:r>
              <a:rPr lang="en-US"/>
              <a:t>Click to edit Master title style</a:t>
            </a:r>
            <a:endParaRPr lang="en-US" dirty="0"/>
          </a:p>
        </p:txBody>
      </p:sp>
      <p:sp>
        <p:nvSpPr>
          <p:cNvPr id="4" name="Content Placeholder 3"/>
          <p:cNvSpPr>
            <a:spLocks noGrp="1"/>
          </p:cNvSpPr>
          <p:nvPr>
            <p:ph sz="half" idx="2"/>
          </p:nvPr>
        </p:nvSpPr>
        <p:spPr>
          <a:xfrm>
            <a:off x="5230761" y="1825625"/>
            <a:ext cx="352978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750142" y="6334919"/>
            <a:ext cx="2057400" cy="365125"/>
          </a:xfrm>
        </p:spPr>
        <p:txBody>
          <a:bodyPr/>
          <a:lstStyle/>
          <a:p>
            <a:fld id="{E581AAC3-EA86-4CA0-AE09-49596B3689B8}" type="datetimeFigureOut">
              <a:rPr lang="en-US" smtClean="0"/>
              <a:t>1/5/2018</a:t>
            </a:fld>
            <a:endParaRPr lang="en-US"/>
          </a:p>
        </p:txBody>
      </p:sp>
      <p:sp>
        <p:nvSpPr>
          <p:cNvPr id="7" name="Slide Number Placeholder 6"/>
          <p:cNvSpPr>
            <a:spLocks noGrp="1"/>
          </p:cNvSpPr>
          <p:nvPr>
            <p:ph type="sldNum" sz="quarter" idx="12"/>
          </p:nvPr>
        </p:nvSpPr>
        <p:spPr>
          <a:xfrm>
            <a:off x="6703141" y="6334919"/>
            <a:ext cx="2057400" cy="365125"/>
          </a:xfrm>
        </p:spPr>
        <p:txBody>
          <a:bodyPr/>
          <a:lstStyle/>
          <a:p>
            <a:fld id="{F5BBD590-CDDC-40E9-9F1B-9F6458CADF86}" type="slidenum">
              <a:rPr lang="en-US" smtClean="0"/>
              <a:t>‹#›</a:t>
            </a:fld>
            <a:endParaRPr lang="en-US"/>
          </a:p>
        </p:txBody>
      </p:sp>
      <p:sp>
        <p:nvSpPr>
          <p:cNvPr id="10" name="Content Placeholder 3"/>
          <p:cNvSpPr>
            <a:spLocks noGrp="1"/>
          </p:cNvSpPr>
          <p:nvPr>
            <p:ph sz="half" idx="13"/>
          </p:nvPr>
        </p:nvSpPr>
        <p:spPr>
          <a:xfrm>
            <a:off x="1750142" y="1825625"/>
            <a:ext cx="335894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10205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title"/>
          </p:nvPr>
        </p:nvSpPr>
        <p:spPr>
          <a:xfrm>
            <a:off x="1750142" y="365126"/>
            <a:ext cx="7010400" cy="1325563"/>
          </a:xfrm>
        </p:spPr>
        <p:txBody>
          <a:bodyPr/>
          <a:lstStyle/>
          <a:p>
            <a:r>
              <a:rPr lang="en-US"/>
              <a:t>Click to edit Master title style</a:t>
            </a:r>
            <a:endParaRPr lang="en-US" dirty="0"/>
          </a:p>
        </p:txBody>
      </p:sp>
      <p:sp>
        <p:nvSpPr>
          <p:cNvPr id="8" name="Date Placeholder 4"/>
          <p:cNvSpPr>
            <a:spLocks noGrp="1"/>
          </p:cNvSpPr>
          <p:nvPr>
            <p:ph type="dt" sz="half" idx="10"/>
          </p:nvPr>
        </p:nvSpPr>
        <p:spPr>
          <a:xfrm>
            <a:off x="1750142" y="6334919"/>
            <a:ext cx="2057400" cy="365125"/>
          </a:xfrm>
        </p:spPr>
        <p:txBody>
          <a:bodyPr/>
          <a:lstStyle/>
          <a:p>
            <a:fld id="{E581AAC3-EA86-4CA0-AE09-49596B3689B8}" type="datetimeFigureOut">
              <a:rPr lang="en-US" smtClean="0"/>
              <a:t>1/5/2018</a:t>
            </a:fld>
            <a:endParaRPr lang="en-US"/>
          </a:p>
        </p:txBody>
      </p:sp>
      <p:sp>
        <p:nvSpPr>
          <p:cNvPr id="9" name="Slide Number Placeholder 6"/>
          <p:cNvSpPr>
            <a:spLocks noGrp="1"/>
          </p:cNvSpPr>
          <p:nvPr>
            <p:ph type="sldNum" sz="quarter" idx="12"/>
          </p:nvPr>
        </p:nvSpPr>
        <p:spPr>
          <a:xfrm>
            <a:off x="6703141" y="6334919"/>
            <a:ext cx="2057400" cy="365125"/>
          </a:xfrm>
        </p:spPr>
        <p:txBody>
          <a:bodyPr/>
          <a:lstStyle/>
          <a:p>
            <a:fld id="{F5BBD590-CDDC-40E9-9F1B-9F6458CADF86}" type="slidenum">
              <a:rPr lang="en-US" smtClean="0"/>
              <a:t>‹#›</a:t>
            </a:fld>
            <a:endParaRPr lang="en-US"/>
          </a:p>
        </p:txBody>
      </p:sp>
    </p:spTree>
    <p:extLst>
      <p:ext uri="{BB962C8B-B14F-4D97-AF65-F5344CB8AC3E}">
        <p14:creationId xmlns:p14="http://schemas.microsoft.com/office/powerpoint/2010/main" val="1588070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1750142" y="6334919"/>
            <a:ext cx="2057400" cy="365125"/>
          </a:xfrm>
        </p:spPr>
        <p:txBody>
          <a:bodyPr/>
          <a:lstStyle/>
          <a:p>
            <a:fld id="{E581AAC3-EA86-4CA0-AE09-49596B3689B8}" type="datetimeFigureOut">
              <a:rPr lang="en-US" smtClean="0"/>
              <a:t>1/5/2018</a:t>
            </a:fld>
            <a:endParaRPr lang="en-US"/>
          </a:p>
        </p:txBody>
      </p:sp>
      <p:sp>
        <p:nvSpPr>
          <p:cNvPr id="6" name="Slide Number Placeholder 6"/>
          <p:cNvSpPr>
            <a:spLocks noGrp="1"/>
          </p:cNvSpPr>
          <p:nvPr>
            <p:ph type="sldNum" sz="quarter" idx="12"/>
          </p:nvPr>
        </p:nvSpPr>
        <p:spPr>
          <a:xfrm>
            <a:off x="6703141" y="6334919"/>
            <a:ext cx="2057400" cy="365125"/>
          </a:xfrm>
        </p:spPr>
        <p:txBody>
          <a:bodyPr/>
          <a:lstStyle/>
          <a:p>
            <a:fld id="{F5BBD590-CDDC-40E9-9F1B-9F6458CADF86}" type="slidenum">
              <a:rPr lang="en-US" smtClean="0"/>
              <a:t>‹#›</a:t>
            </a:fld>
            <a:endParaRPr lang="en-US"/>
          </a:p>
        </p:txBody>
      </p:sp>
    </p:spTree>
    <p:extLst>
      <p:ext uri="{BB962C8B-B14F-4D97-AF65-F5344CB8AC3E}">
        <p14:creationId xmlns:p14="http://schemas.microsoft.com/office/powerpoint/2010/main" val="36240199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1AAC3-EA86-4CA0-AE09-49596B3689B8}" type="datetimeFigureOut">
              <a:rPr lang="en-US" smtClean="0"/>
              <a:t>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BBD590-CDDC-40E9-9F1B-9F6458CADF86}" type="slidenum">
              <a:rPr lang="en-US" smtClean="0"/>
              <a:t>‹#›</a:t>
            </a:fld>
            <a:endParaRPr lang="en-US"/>
          </a:p>
        </p:txBody>
      </p:sp>
    </p:spTree>
    <p:extLst>
      <p:ext uri="{BB962C8B-B14F-4D97-AF65-F5344CB8AC3E}">
        <p14:creationId xmlns:p14="http://schemas.microsoft.com/office/powerpoint/2010/main" val="3757359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1761" y="2133598"/>
            <a:ext cx="6858000" cy="2077675"/>
          </a:xfrm>
        </p:spPr>
        <p:txBody>
          <a:bodyPr>
            <a:noAutofit/>
          </a:bodyPr>
          <a:lstStyle/>
          <a:p>
            <a:pPr algn="ctr"/>
            <a:r>
              <a:rPr lang="en-US" sz="4000" dirty="0">
                <a:latin typeface="+mn-lt"/>
              </a:rPr>
              <a:t>State Authorization </a:t>
            </a:r>
            <a:br>
              <a:rPr lang="en-US" sz="4000" dirty="0">
                <a:latin typeface="+mn-lt"/>
              </a:rPr>
            </a:br>
            <a:r>
              <a:rPr lang="en-US" sz="4000" dirty="0">
                <a:latin typeface="+mn-lt"/>
              </a:rPr>
              <a:t>Reciprocity Agreement</a:t>
            </a:r>
            <a:r>
              <a:rPr lang="en-US" sz="4400" dirty="0">
                <a:latin typeface="+mn-lt"/>
              </a:rPr>
              <a:t/>
            </a:r>
            <a:br>
              <a:rPr lang="en-US" sz="4400" dirty="0">
                <a:latin typeface="+mn-lt"/>
              </a:rPr>
            </a:br>
            <a:r>
              <a:rPr lang="en-US" sz="2800" dirty="0">
                <a:latin typeface="+mn-lt"/>
              </a:rPr>
              <a:t> </a:t>
            </a:r>
            <a:r>
              <a:rPr lang="en-US" sz="4400" dirty="0">
                <a:latin typeface="+mn-lt"/>
              </a:rPr>
              <a:t/>
            </a:r>
            <a:br>
              <a:rPr lang="en-US" sz="4400" dirty="0">
                <a:latin typeface="+mn-lt"/>
              </a:rPr>
            </a:br>
            <a:r>
              <a:rPr lang="en-US" sz="4800" dirty="0">
                <a:latin typeface="+mn-lt"/>
              </a:rPr>
              <a:t>Kansas State Portal Entity</a:t>
            </a:r>
          </a:p>
        </p:txBody>
      </p:sp>
      <p:sp>
        <p:nvSpPr>
          <p:cNvPr id="3" name="Subtitle 2"/>
          <p:cNvSpPr>
            <a:spLocks noGrp="1"/>
          </p:cNvSpPr>
          <p:nvPr>
            <p:ph type="subTitle" idx="1"/>
          </p:nvPr>
        </p:nvSpPr>
        <p:spPr>
          <a:xfrm>
            <a:off x="1801761" y="4723002"/>
            <a:ext cx="6858000" cy="1036242"/>
          </a:xfrm>
        </p:spPr>
        <p:txBody>
          <a:bodyPr>
            <a:noAutofit/>
          </a:bodyPr>
          <a:lstStyle/>
          <a:p>
            <a:pPr algn="ctr"/>
            <a:r>
              <a:rPr lang="en-US" sz="3200" dirty="0"/>
              <a:t>MOKANSAN 2018</a:t>
            </a:r>
          </a:p>
          <a:p>
            <a:pPr algn="ctr"/>
            <a:r>
              <a:rPr lang="en-US" sz="3200" dirty="0"/>
              <a:t>State Authorization Summit</a:t>
            </a:r>
          </a:p>
        </p:txBody>
      </p:sp>
    </p:spTree>
    <p:extLst>
      <p:ext uri="{BB962C8B-B14F-4D97-AF65-F5344CB8AC3E}">
        <p14:creationId xmlns:p14="http://schemas.microsoft.com/office/powerpoint/2010/main" val="298860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ECDA6-6D6B-411B-8ED1-B9CDC5961FCA}"/>
              </a:ext>
            </a:extLst>
          </p:cNvPr>
          <p:cNvSpPr>
            <a:spLocks noGrp="1"/>
          </p:cNvSpPr>
          <p:nvPr>
            <p:ph type="title"/>
          </p:nvPr>
        </p:nvSpPr>
        <p:spPr/>
        <p:txBody>
          <a:bodyPr>
            <a:normAutofit/>
          </a:bodyPr>
          <a:lstStyle/>
          <a:p>
            <a:pPr algn="ctr"/>
            <a:r>
              <a:rPr lang="en-US" b="1" dirty="0">
                <a:latin typeface="+mn-lt"/>
              </a:rPr>
              <a:t>Participation by Kansas</a:t>
            </a:r>
          </a:p>
        </p:txBody>
      </p:sp>
      <p:sp>
        <p:nvSpPr>
          <p:cNvPr id="3" name="Content Placeholder 2">
            <a:extLst>
              <a:ext uri="{FF2B5EF4-FFF2-40B4-BE49-F238E27FC236}">
                <a16:creationId xmlns:a16="http://schemas.microsoft.com/office/drawing/2014/main" id="{1E5DF46A-7D1A-4813-8BF5-B06EA2EC09D7}"/>
              </a:ext>
            </a:extLst>
          </p:cNvPr>
          <p:cNvSpPr>
            <a:spLocks noGrp="1"/>
          </p:cNvSpPr>
          <p:nvPr>
            <p:ph idx="1"/>
          </p:nvPr>
        </p:nvSpPr>
        <p:spPr/>
        <p:txBody>
          <a:bodyPr>
            <a:normAutofit/>
          </a:bodyPr>
          <a:lstStyle/>
          <a:p>
            <a:pPr marL="171450" indent="-171450"/>
            <a:r>
              <a:rPr lang="en-US" sz="3200" dirty="0"/>
              <a:t>Kansas approved as member state with KBOR serving as portal entity since 2014</a:t>
            </a:r>
          </a:p>
          <a:p>
            <a:pPr marL="171450" lvl="0" indent="-171450"/>
            <a:r>
              <a:rPr lang="en-US" sz="3200" dirty="0"/>
              <a:t>Began accepting institutional applications in early 2015</a:t>
            </a:r>
          </a:p>
          <a:p>
            <a:pPr marL="171450" lvl="0" indent="-171450"/>
            <a:r>
              <a:rPr lang="en-US" sz="3200" dirty="0"/>
              <a:t>No application fees associated with submitting application to KBOR. </a:t>
            </a:r>
          </a:p>
          <a:p>
            <a:endParaRPr lang="en-US" dirty="0"/>
          </a:p>
        </p:txBody>
      </p:sp>
    </p:spTree>
    <p:extLst>
      <p:ext uri="{BB962C8B-B14F-4D97-AF65-F5344CB8AC3E}">
        <p14:creationId xmlns:p14="http://schemas.microsoft.com/office/powerpoint/2010/main" val="4081915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142" y="365126"/>
            <a:ext cx="6990633" cy="1460499"/>
          </a:xfrm>
        </p:spPr>
        <p:txBody>
          <a:bodyPr/>
          <a:lstStyle/>
          <a:p>
            <a:pPr algn="ctr"/>
            <a:r>
              <a:rPr lang="en-US" b="1" dirty="0">
                <a:latin typeface="+mn-lt"/>
              </a:rPr>
              <a:t>Participation by </a:t>
            </a:r>
            <a:br>
              <a:rPr lang="en-US" b="1" dirty="0">
                <a:latin typeface="+mn-lt"/>
              </a:rPr>
            </a:br>
            <a:r>
              <a:rPr lang="en-US" b="1" dirty="0">
                <a:latin typeface="+mn-lt"/>
              </a:rPr>
              <a:t>Kansas Institutions</a:t>
            </a:r>
          </a:p>
        </p:txBody>
      </p:sp>
      <p:graphicFrame>
        <p:nvGraphicFramePr>
          <p:cNvPr id="6" name="Content Placeholder 5">
            <a:extLst>
              <a:ext uri="{FF2B5EF4-FFF2-40B4-BE49-F238E27FC236}">
                <a16:creationId xmlns:a16="http://schemas.microsoft.com/office/drawing/2014/main" id="{4053C9E9-038C-4ED1-8640-8F2125D7C843}"/>
              </a:ext>
            </a:extLst>
          </p:cNvPr>
          <p:cNvGraphicFramePr>
            <a:graphicFrameLocks noGrp="1"/>
          </p:cNvGraphicFramePr>
          <p:nvPr>
            <p:ph idx="1"/>
            <p:extLst>
              <p:ext uri="{D42A27DB-BD31-4B8C-83A1-F6EECF244321}">
                <p14:modId xmlns:p14="http://schemas.microsoft.com/office/powerpoint/2010/main" val="2883123923"/>
              </p:ext>
            </p:extLst>
          </p:nvPr>
        </p:nvGraphicFramePr>
        <p:xfrm>
          <a:off x="1749425" y="1825625"/>
          <a:ext cx="699135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356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6102D-2261-407D-86B1-CD37A5D27766}"/>
              </a:ext>
            </a:extLst>
          </p:cNvPr>
          <p:cNvSpPr>
            <a:spLocks noGrp="1"/>
          </p:cNvSpPr>
          <p:nvPr>
            <p:ph type="title"/>
          </p:nvPr>
        </p:nvSpPr>
        <p:spPr/>
        <p:txBody>
          <a:bodyPr>
            <a:normAutofit/>
          </a:bodyPr>
          <a:lstStyle/>
          <a:p>
            <a:pPr algn="ctr"/>
            <a:r>
              <a:rPr lang="en-US" sz="4000" b="1" dirty="0">
                <a:latin typeface="+mn-lt"/>
              </a:rPr>
              <a:t>Approved Kansas Institutions</a:t>
            </a:r>
            <a:endParaRPr lang="en-US" sz="4000" dirty="0">
              <a:latin typeface="+mn-lt"/>
            </a:endParaRPr>
          </a:p>
        </p:txBody>
      </p:sp>
      <p:graphicFrame>
        <p:nvGraphicFramePr>
          <p:cNvPr id="4" name="Content Placeholder 3">
            <a:extLst>
              <a:ext uri="{FF2B5EF4-FFF2-40B4-BE49-F238E27FC236}">
                <a16:creationId xmlns:a16="http://schemas.microsoft.com/office/drawing/2014/main" id="{D61477BA-B6FF-4443-A47E-5F31EC88A769}"/>
              </a:ext>
            </a:extLst>
          </p:cNvPr>
          <p:cNvGraphicFramePr>
            <a:graphicFrameLocks noGrp="1"/>
          </p:cNvGraphicFramePr>
          <p:nvPr>
            <p:ph idx="1"/>
            <p:extLst>
              <p:ext uri="{D42A27DB-BD31-4B8C-83A1-F6EECF244321}">
                <p14:modId xmlns:p14="http://schemas.microsoft.com/office/powerpoint/2010/main" val="842709775"/>
              </p:ext>
            </p:extLst>
          </p:nvPr>
        </p:nvGraphicFramePr>
        <p:xfrm>
          <a:off x="1575729" y="1879134"/>
          <a:ext cx="7339557" cy="4521666"/>
        </p:xfrm>
        <a:graphic>
          <a:graphicData uri="http://schemas.openxmlformats.org/drawingml/2006/table">
            <a:tbl>
              <a:tblPr firstRow="1" firstCol="1" bandRow="1">
                <a:tableStyleId>{5C22544A-7EE6-4342-B048-85BDC9FD1C3A}</a:tableStyleId>
              </a:tblPr>
              <a:tblGrid>
                <a:gridCol w="3628443">
                  <a:extLst>
                    <a:ext uri="{9D8B030D-6E8A-4147-A177-3AD203B41FA5}">
                      <a16:colId xmlns:a16="http://schemas.microsoft.com/office/drawing/2014/main" val="746855761"/>
                    </a:ext>
                  </a:extLst>
                </a:gridCol>
                <a:gridCol w="3711114">
                  <a:extLst>
                    <a:ext uri="{9D8B030D-6E8A-4147-A177-3AD203B41FA5}">
                      <a16:colId xmlns:a16="http://schemas.microsoft.com/office/drawing/2014/main" val="3561849095"/>
                    </a:ext>
                  </a:extLst>
                </a:gridCol>
              </a:tblGrid>
              <a:tr h="4521666">
                <a:tc>
                  <a:txBody>
                    <a:bodyPr/>
                    <a:lstStyle/>
                    <a:p>
                      <a:pPr marL="9525" marR="0">
                        <a:lnSpc>
                          <a:spcPts val="1500"/>
                        </a:lnSpc>
                        <a:spcBef>
                          <a:spcPts val="0"/>
                        </a:spcBef>
                        <a:spcAft>
                          <a:spcPts val="0"/>
                        </a:spcAft>
                      </a:pPr>
                      <a:endParaRPr lang="en-US" sz="1400" dirty="0">
                        <a:effectLst/>
                      </a:endParaRPr>
                    </a:p>
                    <a:p>
                      <a:pPr marL="9525" marR="0">
                        <a:lnSpc>
                          <a:spcPts val="1500"/>
                        </a:lnSpc>
                        <a:spcBef>
                          <a:spcPts val="0"/>
                        </a:spcBef>
                        <a:spcAft>
                          <a:spcPts val="0"/>
                        </a:spcAft>
                      </a:pPr>
                      <a:r>
                        <a:rPr lang="en-US" sz="1400" dirty="0">
                          <a:effectLst/>
                        </a:rPr>
                        <a:t>Allen Community College (6/2/16)</a:t>
                      </a:r>
                    </a:p>
                    <a:p>
                      <a:pPr marL="9525" marR="0">
                        <a:lnSpc>
                          <a:spcPts val="1500"/>
                        </a:lnSpc>
                        <a:spcBef>
                          <a:spcPts val="0"/>
                        </a:spcBef>
                        <a:spcAft>
                          <a:spcPts val="0"/>
                        </a:spcAft>
                      </a:pPr>
                      <a:r>
                        <a:rPr lang="en-US" sz="1400" dirty="0">
                          <a:effectLst/>
                        </a:rPr>
                        <a:t>Baker University (9/9/16)</a:t>
                      </a:r>
                    </a:p>
                    <a:p>
                      <a:pPr marL="9525" marR="0">
                        <a:lnSpc>
                          <a:spcPts val="1500"/>
                        </a:lnSpc>
                        <a:spcBef>
                          <a:spcPts val="0"/>
                        </a:spcBef>
                        <a:spcAft>
                          <a:spcPts val="0"/>
                        </a:spcAft>
                      </a:pPr>
                      <a:r>
                        <a:rPr lang="en-US" sz="1400" dirty="0">
                          <a:effectLst/>
                        </a:rPr>
                        <a:t>Barclay College (11/14/16)</a:t>
                      </a:r>
                    </a:p>
                    <a:p>
                      <a:pPr marL="9525" marR="0">
                        <a:lnSpc>
                          <a:spcPts val="1500"/>
                        </a:lnSpc>
                        <a:spcBef>
                          <a:spcPts val="0"/>
                        </a:spcBef>
                        <a:spcAft>
                          <a:spcPts val="0"/>
                        </a:spcAft>
                      </a:pPr>
                      <a:r>
                        <a:rPr lang="en-US" sz="1400" dirty="0">
                          <a:effectLst/>
                        </a:rPr>
                        <a:t>Barton Community College (7/8/15)</a:t>
                      </a:r>
                    </a:p>
                    <a:p>
                      <a:pPr marL="9525" marR="0">
                        <a:lnSpc>
                          <a:spcPts val="1500"/>
                        </a:lnSpc>
                        <a:spcBef>
                          <a:spcPts val="0"/>
                        </a:spcBef>
                        <a:spcAft>
                          <a:spcPts val="0"/>
                        </a:spcAft>
                      </a:pPr>
                      <a:r>
                        <a:rPr lang="en-US" sz="1400" dirty="0">
                          <a:effectLst/>
                        </a:rPr>
                        <a:t>Benedictine College (2/23/16)</a:t>
                      </a:r>
                    </a:p>
                    <a:p>
                      <a:pPr marL="9525" marR="0">
                        <a:lnSpc>
                          <a:spcPts val="1500"/>
                        </a:lnSpc>
                        <a:spcBef>
                          <a:spcPts val="0"/>
                        </a:spcBef>
                        <a:spcAft>
                          <a:spcPts val="0"/>
                        </a:spcAft>
                      </a:pPr>
                      <a:r>
                        <a:rPr lang="en-US" sz="1400" dirty="0">
                          <a:effectLst/>
                        </a:rPr>
                        <a:t>Butler Community College (6/11/15)</a:t>
                      </a:r>
                    </a:p>
                    <a:p>
                      <a:pPr marL="9525" marR="0">
                        <a:lnSpc>
                          <a:spcPts val="1500"/>
                        </a:lnSpc>
                        <a:spcBef>
                          <a:spcPts val="0"/>
                        </a:spcBef>
                        <a:spcAft>
                          <a:spcPts val="0"/>
                        </a:spcAft>
                      </a:pPr>
                      <a:r>
                        <a:rPr lang="en-US" sz="1400" dirty="0">
                          <a:effectLst/>
                        </a:rPr>
                        <a:t>Central Baptist Theological Seminary (8/3/15)</a:t>
                      </a:r>
                    </a:p>
                    <a:p>
                      <a:pPr marL="9525" marR="0">
                        <a:lnSpc>
                          <a:spcPts val="1500"/>
                        </a:lnSpc>
                        <a:spcBef>
                          <a:spcPts val="0"/>
                        </a:spcBef>
                        <a:spcAft>
                          <a:spcPts val="0"/>
                        </a:spcAft>
                      </a:pPr>
                      <a:r>
                        <a:rPr lang="en-US" sz="1400" dirty="0">
                          <a:effectLst/>
                        </a:rPr>
                        <a:t>Cleveland University - Kansas City (4/11/16)</a:t>
                      </a:r>
                    </a:p>
                    <a:p>
                      <a:pPr marL="9525" marR="0">
                        <a:lnSpc>
                          <a:spcPts val="1500"/>
                        </a:lnSpc>
                        <a:spcBef>
                          <a:spcPts val="0"/>
                        </a:spcBef>
                        <a:spcAft>
                          <a:spcPts val="0"/>
                        </a:spcAft>
                      </a:pPr>
                      <a:r>
                        <a:rPr lang="en-US" sz="1400" dirty="0">
                          <a:effectLst/>
                        </a:rPr>
                        <a:t>Cloud County Community College (4/14/15)</a:t>
                      </a:r>
                    </a:p>
                    <a:p>
                      <a:pPr marL="9525" marR="0">
                        <a:lnSpc>
                          <a:spcPts val="1500"/>
                        </a:lnSpc>
                        <a:spcBef>
                          <a:spcPts val="0"/>
                        </a:spcBef>
                        <a:spcAft>
                          <a:spcPts val="0"/>
                        </a:spcAft>
                      </a:pPr>
                      <a:r>
                        <a:rPr lang="en-US" sz="1400" dirty="0">
                          <a:effectLst/>
                        </a:rPr>
                        <a:t>Colby Community College (1/19/16)</a:t>
                      </a:r>
                    </a:p>
                    <a:p>
                      <a:pPr marL="9525" marR="0">
                        <a:lnSpc>
                          <a:spcPts val="1500"/>
                        </a:lnSpc>
                        <a:spcBef>
                          <a:spcPts val="0"/>
                        </a:spcBef>
                        <a:spcAft>
                          <a:spcPts val="0"/>
                        </a:spcAft>
                      </a:pPr>
                      <a:r>
                        <a:rPr lang="en-US" sz="1400" dirty="0">
                          <a:effectLst/>
                        </a:rPr>
                        <a:t>Cowley Community College (1/15/15)</a:t>
                      </a:r>
                    </a:p>
                    <a:p>
                      <a:pPr marL="9525" marR="0">
                        <a:lnSpc>
                          <a:spcPts val="1500"/>
                        </a:lnSpc>
                        <a:spcBef>
                          <a:spcPts val="0"/>
                        </a:spcBef>
                        <a:spcAft>
                          <a:spcPts val="0"/>
                        </a:spcAft>
                      </a:pPr>
                      <a:r>
                        <a:rPr lang="en-US" sz="1400" dirty="0">
                          <a:effectLst/>
                        </a:rPr>
                        <a:t>Dodge City Community College (11/21/16)</a:t>
                      </a:r>
                    </a:p>
                    <a:p>
                      <a:pPr marL="9525" marR="0">
                        <a:lnSpc>
                          <a:spcPts val="1500"/>
                        </a:lnSpc>
                        <a:spcBef>
                          <a:spcPts val="0"/>
                        </a:spcBef>
                        <a:spcAft>
                          <a:spcPts val="0"/>
                        </a:spcAft>
                      </a:pPr>
                      <a:r>
                        <a:rPr lang="en-US" sz="1400" dirty="0">
                          <a:effectLst/>
                        </a:rPr>
                        <a:t>Emporia State University (2/4/15)</a:t>
                      </a:r>
                    </a:p>
                    <a:p>
                      <a:pPr marL="9525" marR="0">
                        <a:lnSpc>
                          <a:spcPts val="1500"/>
                        </a:lnSpc>
                        <a:spcBef>
                          <a:spcPts val="0"/>
                        </a:spcBef>
                        <a:spcAft>
                          <a:spcPts val="0"/>
                        </a:spcAft>
                      </a:pPr>
                      <a:r>
                        <a:rPr lang="en-US" sz="1400" dirty="0">
                          <a:effectLst/>
                        </a:rPr>
                        <a:t>Flint Hills Technical College (4/16/15)</a:t>
                      </a:r>
                    </a:p>
                    <a:p>
                      <a:pPr marL="9525" marR="0">
                        <a:lnSpc>
                          <a:spcPts val="1500"/>
                        </a:lnSpc>
                        <a:spcBef>
                          <a:spcPts val="0"/>
                        </a:spcBef>
                        <a:spcAft>
                          <a:spcPts val="0"/>
                        </a:spcAft>
                      </a:pPr>
                      <a:r>
                        <a:rPr lang="en-US" sz="1400" dirty="0">
                          <a:effectLst/>
                        </a:rPr>
                        <a:t>Fort Hays State University (4/8/15)</a:t>
                      </a:r>
                    </a:p>
                    <a:p>
                      <a:pPr marL="9525" marR="0">
                        <a:lnSpc>
                          <a:spcPts val="1500"/>
                        </a:lnSpc>
                        <a:spcBef>
                          <a:spcPts val="0"/>
                        </a:spcBef>
                        <a:spcAft>
                          <a:spcPts val="0"/>
                        </a:spcAft>
                      </a:pPr>
                      <a:r>
                        <a:rPr lang="en-US" sz="1400" dirty="0">
                          <a:effectLst/>
                        </a:rPr>
                        <a:t>Fort Scott Community College (9/2/17)</a:t>
                      </a:r>
                    </a:p>
                    <a:p>
                      <a:pPr marL="9525" marR="0">
                        <a:lnSpc>
                          <a:spcPts val="1500"/>
                        </a:lnSpc>
                        <a:spcBef>
                          <a:spcPts val="0"/>
                        </a:spcBef>
                        <a:spcAft>
                          <a:spcPts val="0"/>
                        </a:spcAft>
                      </a:pPr>
                      <a:r>
                        <a:rPr lang="en-US" sz="1400" dirty="0">
                          <a:effectLst/>
                        </a:rPr>
                        <a:t>Friends University (11/16/15)</a:t>
                      </a:r>
                    </a:p>
                    <a:p>
                      <a:pPr marL="9525" marR="0">
                        <a:lnSpc>
                          <a:spcPts val="1500"/>
                        </a:lnSpc>
                        <a:spcBef>
                          <a:spcPts val="0"/>
                        </a:spcBef>
                        <a:spcAft>
                          <a:spcPts val="0"/>
                        </a:spcAft>
                      </a:pPr>
                      <a:r>
                        <a:rPr lang="en-US" sz="1400" dirty="0">
                          <a:effectLst/>
                        </a:rPr>
                        <a:t>Garden City Community College (3/10/16)</a:t>
                      </a:r>
                    </a:p>
                    <a:p>
                      <a:pPr marL="9525" marR="0">
                        <a:lnSpc>
                          <a:spcPts val="1500"/>
                        </a:lnSpc>
                        <a:spcBef>
                          <a:spcPts val="0"/>
                        </a:spcBef>
                        <a:spcAft>
                          <a:spcPts val="0"/>
                        </a:spcAft>
                      </a:pPr>
                      <a:r>
                        <a:rPr lang="en-US" sz="1400" dirty="0">
                          <a:effectLst/>
                        </a:rPr>
                        <a:t>Grantham University (6/4/15)</a:t>
                      </a:r>
                    </a:p>
                    <a:p>
                      <a:pPr marL="9525" marR="0">
                        <a:lnSpc>
                          <a:spcPts val="1500"/>
                        </a:lnSpc>
                        <a:spcBef>
                          <a:spcPts val="0"/>
                        </a:spcBef>
                        <a:spcAft>
                          <a:spcPts val="0"/>
                        </a:spcAft>
                      </a:pPr>
                      <a:r>
                        <a:rPr lang="en-US" sz="1400" dirty="0">
                          <a:effectLst/>
                        </a:rPr>
                        <a:t>Hutchinson Community College (4/14/15)</a:t>
                      </a:r>
                    </a:p>
                    <a:p>
                      <a:pPr marL="9525" marR="0">
                        <a:lnSpc>
                          <a:spcPts val="1500"/>
                        </a:lnSpc>
                        <a:spcBef>
                          <a:spcPts val="0"/>
                        </a:spcBef>
                        <a:spcAft>
                          <a:spcPts val="0"/>
                        </a:spcAft>
                      </a:pPr>
                      <a:r>
                        <a:rPr lang="en-US" sz="1400" dirty="0">
                          <a:effectLst/>
                        </a:rPr>
                        <a:t>Independence Community College (5/21/15)</a:t>
                      </a:r>
                    </a:p>
                    <a:p>
                      <a:pPr marL="0" marR="0">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525" marR="0">
                        <a:lnSpc>
                          <a:spcPts val="1500"/>
                        </a:lnSpc>
                        <a:spcBef>
                          <a:spcPts val="0"/>
                        </a:spcBef>
                        <a:spcAft>
                          <a:spcPts val="0"/>
                        </a:spcAft>
                      </a:pPr>
                      <a:endParaRPr lang="en-US" sz="1400" dirty="0">
                        <a:effectLst/>
                      </a:endParaRPr>
                    </a:p>
                    <a:p>
                      <a:pPr marL="9525" marR="0" lvl="0" indent="0" algn="l" defTabSz="914400" rtl="0" eaLnBrk="1" fontAlgn="auto" latinLnBrk="0" hangingPunct="1">
                        <a:lnSpc>
                          <a:spcPts val="1500"/>
                        </a:lnSpc>
                        <a:spcBef>
                          <a:spcPts val="0"/>
                        </a:spcBef>
                        <a:spcAft>
                          <a:spcPts val="0"/>
                        </a:spcAft>
                        <a:buClrTx/>
                        <a:buSzTx/>
                        <a:buFontTx/>
                        <a:buNone/>
                        <a:tabLst/>
                        <a:defRPr/>
                      </a:pPr>
                      <a:r>
                        <a:rPr lang="en-US" sz="1400" dirty="0">
                          <a:effectLst/>
                        </a:rPr>
                        <a:t>Johnson County Community College (6/15/15)</a:t>
                      </a:r>
                    </a:p>
                    <a:p>
                      <a:pPr marL="9525" marR="0">
                        <a:lnSpc>
                          <a:spcPts val="1500"/>
                        </a:lnSpc>
                        <a:spcBef>
                          <a:spcPts val="0"/>
                        </a:spcBef>
                        <a:spcAft>
                          <a:spcPts val="0"/>
                        </a:spcAft>
                      </a:pPr>
                      <a:r>
                        <a:rPr lang="en-US" sz="1400" dirty="0">
                          <a:effectLst/>
                        </a:rPr>
                        <a:t>Kansas City Kansas Community College (8/13/15)</a:t>
                      </a:r>
                    </a:p>
                    <a:p>
                      <a:pPr marL="9525" marR="0">
                        <a:lnSpc>
                          <a:spcPts val="1500"/>
                        </a:lnSpc>
                        <a:spcBef>
                          <a:spcPts val="0"/>
                        </a:spcBef>
                        <a:spcAft>
                          <a:spcPts val="0"/>
                        </a:spcAft>
                      </a:pPr>
                      <a:r>
                        <a:rPr lang="en-US" sz="1400" dirty="0">
                          <a:effectLst/>
                        </a:rPr>
                        <a:t>Kansas State University (2/9/15)</a:t>
                      </a:r>
                    </a:p>
                    <a:p>
                      <a:pPr marL="9525" marR="0">
                        <a:lnSpc>
                          <a:spcPts val="1500"/>
                        </a:lnSpc>
                        <a:spcBef>
                          <a:spcPts val="0"/>
                        </a:spcBef>
                        <a:spcAft>
                          <a:spcPts val="0"/>
                        </a:spcAft>
                      </a:pPr>
                      <a:r>
                        <a:rPr lang="en-US" sz="1400" dirty="0">
                          <a:effectLst/>
                        </a:rPr>
                        <a:t>Kansas Wesleyan University (4/20/15)</a:t>
                      </a:r>
                    </a:p>
                    <a:p>
                      <a:pPr marL="9525" marR="0">
                        <a:lnSpc>
                          <a:spcPts val="1500"/>
                        </a:lnSpc>
                        <a:spcBef>
                          <a:spcPts val="0"/>
                        </a:spcBef>
                        <a:spcAft>
                          <a:spcPts val="0"/>
                        </a:spcAft>
                      </a:pPr>
                      <a:r>
                        <a:rPr lang="en-US" sz="1400" dirty="0">
                          <a:effectLst/>
                        </a:rPr>
                        <a:t>Labette Community College (1/18/17)</a:t>
                      </a:r>
                    </a:p>
                    <a:p>
                      <a:pPr marL="9525" marR="0">
                        <a:lnSpc>
                          <a:spcPts val="1500"/>
                        </a:lnSpc>
                        <a:spcBef>
                          <a:spcPts val="0"/>
                        </a:spcBef>
                        <a:spcAft>
                          <a:spcPts val="0"/>
                        </a:spcAft>
                      </a:pPr>
                      <a:r>
                        <a:rPr lang="en-US" sz="1400" dirty="0" err="1">
                          <a:effectLst/>
                        </a:rPr>
                        <a:t>MidAmerica</a:t>
                      </a:r>
                      <a:r>
                        <a:rPr lang="en-US" sz="1400" dirty="0">
                          <a:effectLst/>
                        </a:rPr>
                        <a:t> Nazarene University (4/8/15)</a:t>
                      </a:r>
                    </a:p>
                    <a:p>
                      <a:pPr marL="9525" marR="0">
                        <a:lnSpc>
                          <a:spcPts val="1500"/>
                        </a:lnSpc>
                        <a:spcBef>
                          <a:spcPts val="0"/>
                        </a:spcBef>
                        <a:spcAft>
                          <a:spcPts val="0"/>
                        </a:spcAft>
                      </a:pPr>
                      <a:r>
                        <a:rPr lang="en-US" sz="1400" dirty="0">
                          <a:effectLst/>
                        </a:rPr>
                        <a:t>Neosho County Community College (12/14/15)</a:t>
                      </a:r>
                    </a:p>
                    <a:p>
                      <a:pPr marL="9525" marR="0">
                        <a:lnSpc>
                          <a:spcPts val="1500"/>
                        </a:lnSpc>
                        <a:spcBef>
                          <a:spcPts val="0"/>
                        </a:spcBef>
                        <a:spcAft>
                          <a:spcPts val="0"/>
                        </a:spcAft>
                      </a:pPr>
                      <a:r>
                        <a:rPr lang="en-US" sz="1400" dirty="0">
                          <a:effectLst/>
                        </a:rPr>
                        <a:t>Newman University (6/21/17)</a:t>
                      </a:r>
                    </a:p>
                    <a:p>
                      <a:pPr marL="9525" marR="0">
                        <a:lnSpc>
                          <a:spcPts val="1500"/>
                        </a:lnSpc>
                        <a:spcBef>
                          <a:spcPts val="0"/>
                        </a:spcBef>
                        <a:spcAft>
                          <a:spcPts val="0"/>
                        </a:spcAft>
                      </a:pPr>
                      <a:r>
                        <a:rPr lang="en-US" sz="1400" dirty="0">
                          <a:effectLst/>
                        </a:rPr>
                        <a:t>Ottawa University (10/13/15)</a:t>
                      </a:r>
                    </a:p>
                    <a:p>
                      <a:pPr marL="9525" marR="0">
                        <a:lnSpc>
                          <a:spcPts val="1500"/>
                        </a:lnSpc>
                        <a:spcBef>
                          <a:spcPts val="0"/>
                        </a:spcBef>
                        <a:spcAft>
                          <a:spcPts val="0"/>
                        </a:spcAft>
                      </a:pPr>
                      <a:r>
                        <a:rPr lang="en-US" sz="1400" dirty="0">
                          <a:effectLst/>
                        </a:rPr>
                        <a:t>Pittsburg State University (3/31/15)</a:t>
                      </a:r>
                    </a:p>
                    <a:p>
                      <a:pPr marL="9525" marR="0">
                        <a:lnSpc>
                          <a:spcPts val="1500"/>
                        </a:lnSpc>
                        <a:spcBef>
                          <a:spcPts val="0"/>
                        </a:spcBef>
                        <a:spcAft>
                          <a:spcPts val="0"/>
                        </a:spcAft>
                      </a:pPr>
                      <a:r>
                        <a:rPr lang="en-US" sz="1400" dirty="0">
                          <a:effectLst/>
                        </a:rPr>
                        <a:t>Pratt Community College (8/24/16)</a:t>
                      </a:r>
                    </a:p>
                    <a:p>
                      <a:pPr marL="9525" marR="0">
                        <a:lnSpc>
                          <a:spcPts val="1500"/>
                        </a:lnSpc>
                        <a:spcBef>
                          <a:spcPts val="0"/>
                        </a:spcBef>
                        <a:spcAft>
                          <a:spcPts val="0"/>
                        </a:spcAft>
                      </a:pPr>
                      <a:r>
                        <a:rPr lang="en-US" sz="1400" dirty="0">
                          <a:effectLst/>
                        </a:rPr>
                        <a:t>Saint Paul School of Theology (3/22/16)</a:t>
                      </a:r>
                    </a:p>
                    <a:p>
                      <a:pPr marL="9525" marR="0">
                        <a:lnSpc>
                          <a:spcPts val="1500"/>
                        </a:lnSpc>
                        <a:spcBef>
                          <a:spcPts val="0"/>
                        </a:spcBef>
                        <a:spcAft>
                          <a:spcPts val="0"/>
                        </a:spcAft>
                      </a:pPr>
                      <a:r>
                        <a:rPr lang="en-US" sz="1400" dirty="0">
                          <a:effectLst/>
                        </a:rPr>
                        <a:t>Seward County Community College (11/7/16)</a:t>
                      </a:r>
                    </a:p>
                    <a:p>
                      <a:pPr marL="9525" marR="0">
                        <a:lnSpc>
                          <a:spcPts val="1500"/>
                        </a:lnSpc>
                        <a:spcBef>
                          <a:spcPts val="0"/>
                        </a:spcBef>
                        <a:spcAft>
                          <a:spcPts val="0"/>
                        </a:spcAft>
                      </a:pPr>
                      <a:r>
                        <a:rPr lang="en-US" sz="1400" dirty="0">
                          <a:effectLst/>
                        </a:rPr>
                        <a:t>Southwestern College (4/7/15)</a:t>
                      </a:r>
                    </a:p>
                    <a:p>
                      <a:pPr marL="9525" marR="0">
                        <a:lnSpc>
                          <a:spcPts val="1500"/>
                        </a:lnSpc>
                        <a:spcBef>
                          <a:spcPts val="0"/>
                        </a:spcBef>
                        <a:spcAft>
                          <a:spcPts val="0"/>
                        </a:spcAft>
                      </a:pPr>
                      <a:r>
                        <a:rPr lang="en-US" sz="1400" dirty="0">
                          <a:effectLst/>
                        </a:rPr>
                        <a:t>Sterling College (2/4/15)</a:t>
                      </a:r>
                    </a:p>
                    <a:p>
                      <a:pPr marL="9525" marR="0">
                        <a:lnSpc>
                          <a:spcPts val="1500"/>
                        </a:lnSpc>
                        <a:spcBef>
                          <a:spcPts val="0"/>
                        </a:spcBef>
                        <a:spcAft>
                          <a:spcPts val="0"/>
                        </a:spcAft>
                      </a:pPr>
                      <a:r>
                        <a:rPr lang="en-US" sz="1400" dirty="0">
                          <a:effectLst/>
                        </a:rPr>
                        <a:t>Tabor College (9/10/15)</a:t>
                      </a:r>
                    </a:p>
                    <a:p>
                      <a:pPr marL="9525" marR="0">
                        <a:lnSpc>
                          <a:spcPts val="1500"/>
                        </a:lnSpc>
                        <a:spcBef>
                          <a:spcPts val="0"/>
                        </a:spcBef>
                        <a:spcAft>
                          <a:spcPts val="0"/>
                        </a:spcAft>
                      </a:pPr>
                      <a:r>
                        <a:rPr lang="en-US" sz="1400" dirty="0">
                          <a:effectLst/>
                        </a:rPr>
                        <a:t>University of Kansas (1/16/15)</a:t>
                      </a:r>
                    </a:p>
                    <a:p>
                      <a:pPr marL="9525" marR="0">
                        <a:lnSpc>
                          <a:spcPts val="1500"/>
                        </a:lnSpc>
                        <a:spcBef>
                          <a:spcPts val="0"/>
                        </a:spcBef>
                        <a:spcAft>
                          <a:spcPts val="0"/>
                        </a:spcAft>
                      </a:pPr>
                      <a:r>
                        <a:rPr lang="en-US" sz="1400" dirty="0">
                          <a:effectLst/>
                        </a:rPr>
                        <a:t>University of Saint Mary (2/11/15)</a:t>
                      </a:r>
                    </a:p>
                    <a:p>
                      <a:pPr marL="9525" marR="0">
                        <a:lnSpc>
                          <a:spcPts val="1500"/>
                        </a:lnSpc>
                        <a:spcBef>
                          <a:spcPts val="0"/>
                        </a:spcBef>
                        <a:spcAft>
                          <a:spcPts val="0"/>
                        </a:spcAft>
                      </a:pPr>
                      <a:r>
                        <a:rPr lang="en-US" sz="1400" dirty="0">
                          <a:effectLst/>
                        </a:rPr>
                        <a:t>Washburn University (8/21/15)</a:t>
                      </a:r>
                    </a:p>
                    <a:p>
                      <a:pPr marL="9525" marR="0">
                        <a:lnSpc>
                          <a:spcPts val="1500"/>
                        </a:lnSpc>
                        <a:spcBef>
                          <a:spcPts val="0"/>
                        </a:spcBef>
                        <a:spcAft>
                          <a:spcPts val="0"/>
                        </a:spcAft>
                      </a:pPr>
                      <a:r>
                        <a:rPr lang="en-US" sz="1400" dirty="0">
                          <a:effectLst/>
                        </a:rPr>
                        <a:t>Wichita State University (1/14/15)</a:t>
                      </a:r>
                    </a:p>
                    <a:p>
                      <a:pPr marL="0" marR="0">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772278"/>
                  </a:ext>
                </a:extLst>
              </a:tr>
            </a:tbl>
          </a:graphicData>
        </a:graphic>
      </p:graphicFrame>
    </p:spTree>
    <p:extLst>
      <p:ext uri="{BB962C8B-B14F-4D97-AF65-F5344CB8AC3E}">
        <p14:creationId xmlns:p14="http://schemas.microsoft.com/office/powerpoint/2010/main" val="1315927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7BFC2-440A-4509-AF0E-C447C7C93F20}"/>
              </a:ext>
            </a:extLst>
          </p:cNvPr>
          <p:cNvSpPr>
            <a:spLocks noGrp="1"/>
          </p:cNvSpPr>
          <p:nvPr>
            <p:ph type="title"/>
          </p:nvPr>
        </p:nvSpPr>
        <p:spPr/>
        <p:txBody>
          <a:bodyPr>
            <a:normAutofit/>
          </a:bodyPr>
          <a:lstStyle/>
          <a:p>
            <a:pPr algn="ctr"/>
            <a:r>
              <a:rPr lang="en-US" b="1" dirty="0">
                <a:latin typeface="+mn-lt"/>
              </a:rPr>
              <a:t>Complaint Process</a:t>
            </a:r>
          </a:p>
        </p:txBody>
      </p:sp>
      <p:sp>
        <p:nvSpPr>
          <p:cNvPr id="3" name="Content Placeholder 2">
            <a:extLst>
              <a:ext uri="{FF2B5EF4-FFF2-40B4-BE49-F238E27FC236}">
                <a16:creationId xmlns:a16="http://schemas.microsoft.com/office/drawing/2014/main" id="{5A447D2B-ED69-4643-8398-CAD9EEEB08D7}"/>
              </a:ext>
            </a:extLst>
          </p:cNvPr>
          <p:cNvSpPr>
            <a:spLocks noGrp="1"/>
          </p:cNvSpPr>
          <p:nvPr>
            <p:ph idx="1"/>
          </p:nvPr>
        </p:nvSpPr>
        <p:spPr>
          <a:xfrm>
            <a:off x="1657350" y="2343149"/>
            <a:ext cx="7083525" cy="3833813"/>
          </a:xfrm>
        </p:spPr>
        <p:txBody>
          <a:bodyPr>
            <a:normAutofit/>
          </a:bodyPr>
          <a:lstStyle/>
          <a:p>
            <a:r>
              <a:rPr lang="en-US" dirty="0"/>
              <a:t>Kansas uses same process as for private &amp; out-of-state institutions</a:t>
            </a:r>
          </a:p>
          <a:p>
            <a:pPr marL="0" indent="0">
              <a:buNone/>
            </a:pPr>
            <a:endParaRPr lang="en-US" sz="800" dirty="0"/>
          </a:p>
          <a:p>
            <a:r>
              <a:rPr lang="en-US" dirty="0"/>
              <a:t>As a part of the SARA application review, we… </a:t>
            </a:r>
          </a:p>
          <a:p>
            <a:pPr lvl="1">
              <a:buFont typeface="Wingdings" panose="05000000000000000000" pitchFamily="2" charset="2"/>
              <a:buChar char="Ø"/>
            </a:pPr>
            <a:r>
              <a:rPr lang="en-US" dirty="0"/>
              <a:t>Make sure institution’s complaint process is accessible online</a:t>
            </a:r>
          </a:p>
          <a:p>
            <a:pPr lvl="1">
              <a:buFont typeface="Wingdings" panose="05000000000000000000" pitchFamily="2" charset="2"/>
              <a:buChar char="Ø"/>
            </a:pPr>
            <a:r>
              <a:rPr lang="en-US" dirty="0"/>
              <a:t>Make sure there is a link to our state portal entity (</a:t>
            </a:r>
            <a:r>
              <a:rPr lang="en-US" dirty="0">
                <a:solidFill>
                  <a:schemeClr val="accent1"/>
                </a:solidFill>
              </a:rPr>
              <a:t>https://www.kansasregents.org/academic_affairs/sara</a:t>
            </a:r>
            <a:r>
              <a:rPr lang="en-US" dirty="0"/>
              <a:t>)</a:t>
            </a:r>
          </a:p>
        </p:txBody>
      </p:sp>
    </p:spTree>
    <p:extLst>
      <p:ext uri="{BB962C8B-B14F-4D97-AF65-F5344CB8AC3E}">
        <p14:creationId xmlns:p14="http://schemas.microsoft.com/office/powerpoint/2010/main" val="314754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95AEF-4B3F-4063-9FF6-06799910276F}"/>
              </a:ext>
            </a:extLst>
          </p:cNvPr>
          <p:cNvSpPr>
            <a:spLocks noGrp="1"/>
          </p:cNvSpPr>
          <p:nvPr>
            <p:ph type="title"/>
          </p:nvPr>
        </p:nvSpPr>
        <p:spPr/>
        <p:txBody>
          <a:bodyPr/>
          <a:lstStyle/>
          <a:p>
            <a:pPr algn="ctr"/>
            <a:r>
              <a:rPr lang="en-US" b="1" dirty="0">
                <a:latin typeface="+mn-lt"/>
              </a:rPr>
              <a:t>Complaint Process</a:t>
            </a:r>
          </a:p>
        </p:txBody>
      </p:sp>
      <p:sp>
        <p:nvSpPr>
          <p:cNvPr id="3" name="Content Placeholder 2">
            <a:extLst>
              <a:ext uri="{FF2B5EF4-FFF2-40B4-BE49-F238E27FC236}">
                <a16:creationId xmlns:a16="http://schemas.microsoft.com/office/drawing/2014/main" id="{EE3CDF90-BD97-4F38-A290-94877F0FB8E5}"/>
              </a:ext>
            </a:extLst>
          </p:cNvPr>
          <p:cNvSpPr>
            <a:spLocks noGrp="1"/>
          </p:cNvSpPr>
          <p:nvPr>
            <p:ph idx="1"/>
          </p:nvPr>
        </p:nvSpPr>
        <p:spPr>
          <a:xfrm>
            <a:off x="1750142" y="1825624"/>
            <a:ext cx="6990734" cy="4563745"/>
          </a:xfrm>
        </p:spPr>
        <p:txBody>
          <a:bodyPr>
            <a:normAutofit/>
          </a:bodyPr>
          <a:lstStyle/>
          <a:p>
            <a:r>
              <a:rPr lang="en-US" dirty="0"/>
              <a:t>State &amp; portal entities are required to submit quarterly complaint reports to NC-SARA</a:t>
            </a:r>
          </a:p>
          <a:p>
            <a:pPr lvl="1">
              <a:buFont typeface="Wingdings" panose="05000000000000000000" pitchFamily="2" charset="2"/>
              <a:buChar char="Ø"/>
            </a:pPr>
            <a:r>
              <a:rPr lang="en-US" dirty="0"/>
              <a:t>Number of complaints appealed to state portal entity</a:t>
            </a:r>
          </a:p>
          <a:p>
            <a:pPr lvl="1">
              <a:buFont typeface="Wingdings" panose="05000000000000000000" pitchFamily="2" charset="2"/>
              <a:buChar char="Ø"/>
            </a:pPr>
            <a:r>
              <a:rPr lang="en-US" dirty="0"/>
              <a:t>Out-of-state distance education enrollments of institution with complaint</a:t>
            </a:r>
          </a:p>
          <a:p>
            <a:pPr lvl="1">
              <a:buFont typeface="Wingdings" panose="05000000000000000000" pitchFamily="2" charset="2"/>
              <a:buChar char="Ø"/>
            </a:pPr>
            <a:r>
              <a:rPr lang="en-US" dirty="0"/>
              <a:t>Resolution in favor of student or institution</a:t>
            </a:r>
          </a:p>
          <a:p>
            <a:pPr lvl="1">
              <a:buFont typeface="Wingdings" panose="05000000000000000000" pitchFamily="2" charset="2"/>
              <a:buChar char="Ø"/>
            </a:pPr>
            <a:r>
              <a:rPr lang="en-US" dirty="0"/>
              <a:t>Number of negotiated resolutions</a:t>
            </a:r>
          </a:p>
          <a:p>
            <a:pPr lvl="1">
              <a:buFont typeface="Wingdings" panose="05000000000000000000" pitchFamily="2" charset="2"/>
              <a:buChar char="Ø"/>
            </a:pPr>
            <a:r>
              <a:rPr lang="en-US" dirty="0"/>
              <a:t>Number of complaints under consideration</a:t>
            </a:r>
          </a:p>
          <a:p>
            <a:r>
              <a:rPr lang="en-US" dirty="0"/>
              <a:t>Complaint &amp; Enrollment Reports are available at nc-sara.org/content/reports</a:t>
            </a:r>
          </a:p>
        </p:txBody>
      </p:sp>
    </p:spTree>
    <p:extLst>
      <p:ext uri="{BB962C8B-B14F-4D97-AF65-F5344CB8AC3E}">
        <p14:creationId xmlns:p14="http://schemas.microsoft.com/office/powerpoint/2010/main" val="1179083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A16B-5A7E-410C-B327-D414CD793EBB}"/>
              </a:ext>
            </a:extLst>
          </p:cNvPr>
          <p:cNvSpPr>
            <a:spLocks noGrp="1"/>
          </p:cNvSpPr>
          <p:nvPr>
            <p:ph type="title"/>
          </p:nvPr>
        </p:nvSpPr>
        <p:spPr/>
        <p:txBody>
          <a:bodyPr/>
          <a:lstStyle/>
          <a:p>
            <a:pPr algn="ctr"/>
            <a:r>
              <a:rPr lang="en-US" b="1" dirty="0">
                <a:latin typeface="+mn-lt"/>
              </a:rPr>
              <a:t>Frequently Asked Questions</a:t>
            </a:r>
          </a:p>
        </p:txBody>
      </p:sp>
      <p:sp>
        <p:nvSpPr>
          <p:cNvPr id="3" name="Content Placeholder 2">
            <a:extLst>
              <a:ext uri="{FF2B5EF4-FFF2-40B4-BE49-F238E27FC236}">
                <a16:creationId xmlns:a16="http://schemas.microsoft.com/office/drawing/2014/main" id="{B6692BEE-5123-4A77-A2A7-041258D471D8}"/>
              </a:ext>
            </a:extLst>
          </p:cNvPr>
          <p:cNvSpPr>
            <a:spLocks noGrp="1"/>
          </p:cNvSpPr>
          <p:nvPr>
            <p:ph idx="1"/>
          </p:nvPr>
        </p:nvSpPr>
        <p:spPr>
          <a:xfrm>
            <a:off x="1750142" y="2331719"/>
            <a:ext cx="6990734" cy="3845243"/>
          </a:xfrm>
        </p:spPr>
        <p:txBody>
          <a:bodyPr/>
          <a:lstStyle/>
          <a:p>
            <a:r>
              <a:rPr lang="en-US" dirty="0"/>
              <a:t>Programs leading to professional licensure</a:t>
            </a:r>
          </a:p>
          <a:p>
            <a:pPr lvl="1">
              <a:buFont typeface="Wingdings" panose="05000000000000000000" pitchFamily="2" charset="2"/>
              <a:buChar char="Ø"/>
            </a:pPr>
            <a:r>
              <a:rPr lang="en-US" dirty="0"/>
              <a:t>Must refer institutions to appropriate state board</a:t>
            </a:r>
          </a:p>
          <a:p>
            <a:pPr lvl="1"/>
            <a:endParaRPr lang="en-US" sz="800" dirty="0"/>
          </a:p>
          <a:p>
            <a:r>
              <a:rPr lang="en-US" dirty="0"/>
              <a:t>Supervised field experiences</a:t>
            </a:r>
          </a:p>
          <a:p>
            <a:pPr lvl="1">
              <a:buFont typeface="Wingdings" panose="05000000000000000000" pitchFamily="2" charset="2"/>
              <a:buChar char="Ø"/>
            </a:pPr>
            <a:r>
              <a:rPr lang="en-US" dirty="0"/>
              <a:t>“Cannot provide for the placement of more than ten students placed simultaneously at one clinical or practicum site” </a:t>
            </a:r>
            <a:r>
              <a:rPr lang="en-US" i="1" dirty="0"/>
              <a:t>SARA Manual, Section 5.13</a:t>
            </a:r>
            <a:r>
              <a:rPr lang="en-US" dirty="0"/>
              <a:t> </a:t>
            </a:r>
          </a:p>
          <a:p>
            <a:pPr lvl="1"/>
            <a:endParaRPr lang="en-US" dirty="0"/>
          </a:p>
        </p:txBody>
      </p:sp>
    </p:spTree>
    <p:extLst>
      <p:ext uri="{BB962C8B-B14F-4D97-AF65-F5344CB8AC3E}">
        <p14:creationId xmlns:p14="http://schemas.microsoft.com/office/powerpoint/2010/main" val="3840823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E152-402F-4BAD-BEC0-7F31CC77B472}"/>
              </a:ext>
            </a:extLst>
          </p:cNvPr>
          <p:cNvSpPr>
            <a:spLocks noGrp="1"/>
          </p:cNvSpPr>
          <p:nvPr>
            <p:ph type="title"/>
          </p:nvPr>
        </p:nvSpPr>
        <p:spPr>
          <a:xfrm>
            <a:off x="1750142" y="365126"/>
            <a:ext cx="6990733" cy="1863724"/>
          </a:xfrm>
        </p:spPr>
        <p:txBody>
          <a:bodyPr>
            <a:normAutofit/>
          </a:bodyPr>
          <a:lstStyle/>
          <a:p>
            <a:pPr algn="ctr"/>
            <a:r>
              <a:rPr lang="en-US" sz="6600" b="1" dirty="0"/>
              <a:t>Questions?</a:t>
            </a:r>
          </a:p>
        </p:txBody>
      </p:sp>
      <p:sp>
        <p:nvSpPr>
          <p:cNvPr id="3" name="Content Placeholder 2">
            <a:extLst>
              <a:ext uri="{FF2B5EF4-FFF2-40B4-BE49-F238E27FC236}">
                <a16:creationId xmlns:a16="http://schemas.microsoft.com/office/drawing/2014/main" id="{39F59AD9-C2CC-400C-97C8-CE9EAD193351}"/>
              </a:ext>
            </a:extLst>
          </p:cNvPr>
          <p:cNvSpPr>
            <a:spLocks noGrp="1"/>
          </p:cNvSpPr>
          <p:nvPr>
            <p:ph idx="1"/>
          </p:nvPr>
        </p:nvSpPr>
        <p:spPr>
          <a:xfrm>
            <a:off x="1750142" y="3177539"/>
            <a:ext cx="6990734" cy="2999423"/>
          </a:xfrm>
        </p:spPr>
        <p:txBody>
          <a:bodyPr/>
          <a:lstStyle/>
          <a:p>
            <a:pPr marL="0" indent="0" algn="ctr">
              <a:buNone/>
            </a:pPr>
            <a:r>
              <a:rPr lang="en-US" dirty="0"/>
              <a:t>Contact Samantha Christy-Dangermond at schristy@ksbor.org</a:t>
            </a:r>
          </a:p>
        </p:txBody>
      </p:sp>
    </p:spTree>
    <p:extLst>
      <p:ext uri="{BB962C8B-B14F-4D97-AF65-F5344CB8AC3E}">
        <p14:creationId xmlns:p14="http://schemas.microsoft.com/office/powerpoint/2010/main" val="421761701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DE791C"/>
      </a:dk2>
      <a:lt2>
        <a:srgbClr val="B9C7D4"/>
      </a:lt2>
      <a:accent1>
        <a:srgbClr val="003A63"/>
      </a:accent1>
      <a:accent2>
        <a:srgbClr val="D59F0F"/>
      </a:accent2>
      <a:accent3>
        <a:srgbClr val="BF311A"/>
      </a:accent3>
      <a:accent4>
        <a:srgbClr val="679146"/>
      </a:accent4>
      <a:accent5>
        <a:srgbClr val="621A4B"/>
      </a:accent5>
      <a:accent6>
        <a:srgbClr val="919195"/>
      </a:accent6>
      <a:hlink>
        <a:srgbClr val="FFE292"/>
      </a:hlink>
      <a:folHlink>
        <a:srgbClr val="F7A38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BOR_Template.potx" id="{091AE09C-06C0-4821-AB5B-54ABDA6E65F4}" vid="{C740FC2F-FC94-4CCE-9CAC-21BC189300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KBOR Powerpoint</Template>
  <TotalTime>508</TotalTime>
  <Words>593</Words>
  <Application>Microsoft Office PowerPoint</Application>
  <PresentationFormat>On-screen Show (4:3)</PresentationFormat>
  <Paragraphs>90</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State Authorization  Reciprocity Agreement   Kansas State Portal Entity</vt:lpstr>
      <vt:lpstr>Participation by Kansas</vt:lpstr>
      <vt:lpstr>Participation by  Kansas Institutions</vt:lpstr>
      <vt:lpstr>Approved Kansas Institutions</vt:lpstr>
      <vt:lpstr>Complaint Process</vt:lpstr>
      <vt:lpstr>Complaint Process</vt:lpstr>
      <vt:lpstr>Frequently Asked 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Authorization Reciprocity Agreement   Kansas State Portal Entity</dc:title>
  <dc:creator>Christy-Dangermond, Samantha</dc:creator>
  <cp:lastModifiedBy>Elliott, Brandie</cp:lastModifiedBy>
  <cp:revision>16</cp:revision>
  <dcterms:created xsi:type="dcterms:W3CDTF">2018-01-03T17:01:41Z</dcterms:created>
  <dcterms:modified xsi:type="dcterms:W3CDTF">2018-01-05T18:44:53Z</dcterms:modified>
</cp:coreProperties>
</file>